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72" r:id="rId1"/>
  </p:sldMasterIdLst>
  <p:sldIdLst>
    <p:sldId id="256" r:id="rId2"/>
  </p:sldIdLst>
  <p:sldSz cx="30275213" cy="42803763"/>
  <p:notesSz cx="7104063" cy="10234613"/>
  <p:embeddedFontLst>
    <p:embeddedFont>
      <p:font typeface="Calibri" panose="020F0502020204030204" pitchFamily="34" charset="0"/>
      <p:regular r:id="rId3"/>
      <p:bold r:id="rId4"/>
      <p:italic r:id="rId5"/>
      <p:boldItalic r:id="rId6"/>
    </p:embeddedFont>
    <p:embeddedFont>
      <p:font typeface="Calibri Light" panose="020F0302020204030204" pitchFamily="34" charset="0"/>
      <p:regular r:id="rId7"/>
      <p:italic r:id="rId8"/>
    </p:embeddedFont>
  </p:embeddedFontLst>
  <p:defaultTextStyle>
    <a:defPPr>
      <a:defRPr lang="en-US"/>
    </a:defPPr>
    <a:lvl1pPr marL="0" algn="l" defTabSz="3507730" rtl="0" eaLnBrk="1" latinLnBrk="0" hangingPunct="1">
      <a:defRPr sz="6905" kern="1200">
        <a:solidFill>
          <a:schemeClr val="tx1"/>
        </a:solidFill>
        <a:latin typeface="+mn-lt"/>
        <a:ea typeface="+mn-ea"/>
        <a:cs typeface="+mn-cs"/>
      </a:defRPr>
    </a:lvl1pPr>
    <a:lvl2pPr marL="1753865" algn="l" defTabSz="3507730" rtl="0" eaLnBrk="1" latinLnBrk="0" hangingPunct="1">
      <a:defRPr sz="6905" kern="1200">
        <a:solidFill>
          <a:schemeClr val="tx1"/>
        </a:solidFill>
        <a:latin typeface="+mn-lt"/>
        <a:ea typeface="+mn-ea"/>
        <a:cs typeface="+mn-cs"/>
      </a:defRPr>
    </a:lvl2pPr>
    <a:lvl3pPr marL="3507730" algn="l" defTabSz="3507730" rtl="0" eaLnBrk="1" latinLnBrk="0" hangingPunct="1">
      <a:defRPr sz="6905" kern="1200">
        <a:solidFill>
          <a:schemeClr val="tx1"/>
        </a:solidFill>
        <a:latin typeface="+mn-lt"/>
        <a:ea typeface="+mn-ea"/>
        <a:cs typeface="+mn-cs"/>
      </a:defRPr>
    </a:lvl3pPr>
    <a:lvl4pPr marL="5261595" algn="l" defTabSz="3507730" rtl="0" eaLnBrk="1" latinLnBrk="0" hangingPunct="1">
      <a:defRPr sz="6905" kern="1200">
        <a:solidFill>
          <a:schemeClr val="tx1"/>
        </a:solidFill>
        <a:latin typeface="+mn-lt"/>
        <a:ea typeface="+mn-ea"/>
        <a:cs typeface="+mn-cs"/>
      </a:defRPr>
    </a:lvl4pPr>
    <a:lvl5pPr marL="7015460" algn="l" defTabSz="3507730" rtl="0" eaLnBrk="1" latinLnBrk="0" hangingPunct="1">
      <a:defRPr sz="6905" kern="1200">
        <a:solidFill>
          <a:schemeClr val="tx1"/>
        </a:solidFill>
        <a:latin typeface="+mn-lt"/>
        <a:ea typeface="+mn-ea"/>
        <a:cs typeface="+mn-cs"/>
      </a:defRPr>
    </a:lvl5pPr>
    <a:lvl6pPr marL="8769325" algn="l" defTabSz="3507730" rtl="0" eaLnBrk="1" latinLnBrk="0" hangingPunct="1">
      <a:defRPr sz="6905" kern="1200">
        <a:solidFill>
          <a:schemeClr val="tx1"/>
        </a:solidFill>
        <a:latin typeface="+mn-lt"/>
        <a:ea typeface="+mn-ea"/>
        <a:cs typeface="+mn-cs"/>
      </a:defRPr>
    </a:lvl6pPr>
    <a:lvl7pPr marL="10523190" algn="l" defTabSz="3507730" rtl="0" eaLnBrk="1" latinLnBrk="0" hangingPunct="1">
      <a:defRPr sz="6905" kern="1200">
        <a:solidFill>
          <a:schemeClr val="tx1"/>
        </a:solidFill>
        <a:latin typeface="+mn-lt"/>
        <a:ea typeface="+mn-ea"/>
        <a:cs typeface="+mn-cs"/>
      </a:defRPr>
    </a:lvl7pPr>
    <a:lvl8pPr marL="12277054" algn="l" defTabSz="3507730" rtl="0" eaLnBrk="1" latinLnBrk="0" hangingPunct="1">
      <a:defRPr sz="6905" kern="1200">
        <a:solidFill>
          <a:schemeClr val="tx1"/>
        </a:solidFill>
        <a:latin typeface="+mn-lt"/>
        <a:ea typeface="+mn-ea"/>
        <a:cs typeface="+mn-cs"/>
      </a:defRPr>
    </a:lvl8pPr>
    <a:lvl9pPr marL="14030919" algn="l" defTabSz="3507730" rtl="0" eaLnBrk="1" latinLnBrk="0" hangingPunct="1">
      <a:defRPr sz="6905"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E4E2"/>
    <a:srgbClr val="FDC0BB"/>
    <a:srgbClr val="FB7B71"/>
    <a:srgbClr val="B51807"/>
    <a:srgbClr val="E32D2D"/>
    <a:srgbClr val="D3E4F5"/>
    <a:srgbClr val="CCEC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2491" autoAdjust="0"/>
    <p:restoredTop sz="94660"/>
  </p:normalViewPr>
  <p:slideViewPr>
    <p:cSldViewPr snapToGrid="0">
      <p:cViewPr>
        <p:scale>
          <a:sx n="30" d="100"/>
          <a:sy n="30" d="100"/>
        </p:scale>
        <p:origin x="16" y="-51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6.fntdata"/><Relationship Id="rId3" Type="http://schemas.openxmlformats.org/officeDocument/2006/relationships/font" Target="fonts/font1.fntdata"/><Relationship Id="rId7" Type="http://schemas.openxmlformats.org/officeDocument/2006/relationships/font" Target="fonts/font5.fntdata"/><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font" Target="fonts/font4.fntdata"/><Relationship Id="rId11" Type="http://schemas.openxmlformats.org/officeDocument/2006/relationships/theme" Target="theme/theme1.xml"/><Relationship Id="rId5" Type="http://schemas.openxmlformats.org/officeDocument/2006/relationships/font" Target="fonts/font3.fntdata"/><Relationship Id="rId10" Type="http://schemas.openxmlformats.org/officeDocument/2006/relationships/viewProps" Target="viewProps.xml"/><Relationship Id="rId4" Type="http://schemas.openxmlformats.org/officeDocument/2006/relationships/font" Target="fonts/font2.fntdata"/><Relationship Id="rId9" Type="http://schemas.openxmlformats.org/officeDocument/2006/relationships/presProps" Target="presProps.xml"/></Relationships>
</file>

<file path=ppt/media/image1.png>
</file>

<file path=ppt/media/image2.png>
</file>

<file path=ppt/media/image3.png>
</file>

<file path=ppt/media/image4.tif>
</file>

<file path=ppt/media/image5.tif>
</file>

<file path=ppt/media/image6.tif>
</file>

<file path=ppt/media/image7.tif>
</file>

<file path=ppt/media/image8.tif>
</file>

<file path=ppt/media/image9.t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270641" y="7005156"/>
            <a:ext cx="25733931" cy="14902051"/>
          </a:xfrm>
        </p:spPr>
        <p:txBody>
          <a:bodyPr anchor="b"/>
          <a:lstStyle>
            <a:lvl1pPr algn="ctr">
              <a:defRPr sz="19865"/>
            </a:lvl1pPr>
          </a:lstStyle>
          <a:p>
            <a:r>
              <a:rPr lang="en-US"/>
              <a:t>Click to edit Master title style</a:t>
            </a:r>
            <a:endParaRPr lang="en-US" dirty="0"/>
          </a:p>
        </p:txBody>
      </p:sp>
      <p:sp>
        <p:nvSpPr>
          <p:cNvPr id="3" name="Subtitle 2"/>
          <p:cNvSpPr>
            <a:spLocks noGrp="1"/>
          </p:cNvSpPr>
          <p:nvPr>
            <p:ph type="subTitle" idx="1"/>
          </p:nvPr>
        </p:nvSpPr>
        <p:spPr>
          <a:xfrm>
            <a:off x="3784402" y="22481887"/>
            <a:ext cx="22706410" cy="10334331"/>
          </a:xfrm>
        </p:spPr>
        <p:txBody>
          <a:bodyPr/>
          <a:lstStyle>
            <a:lvl1pPr marL="0" indent="0" algn="ctr">
              <a:buNone/>
              <a:defRPr sz="7946"/>
            </a:lvl1pPr>
            <a:lvl2pPr marL="1513743" indent="0" algn="ctr">
              <a:buNone/>
              <a:defRPr sz="6622"/>
            </a:lvl2pPr>
            <a:lvl3pPr marL="3027487" indent="0" algn="ctr">
              <a:buNone/>
              <a:defRPr sz="5960"/>
            </a:lvl3pPr>
            <a:lvl4pPr marL="4541230" indent="0" algn="ctr">
              <a:buNone/>
              <a:defRPr sz="5297"/>
            </a:lvl4pPr>
            <a:lvl5pPr marL="6054974" indent="0" algn="ctr">
              <a:buNone/>
              <a:defRPr sz="5297"/>
            </a:lvl5pPr>
            <a:lvl6pPr marL="7568717" indent="0" algn="ctr">
              <a:buNone/>
              <a:defRPr sz="5297"/>
            </a:lvl6pPr>
            <a:lvl7pPr marL="9082461" indent="0" algn="ctr">
              <a:buNone/>
              <a:defRPr sz="5297"/>
            </a:lvl7pPr>
            <a:lvl8pPr marL="10596204" indent="0" algn="ctr">
              <a:buNone/>
              <a:defRPr sz="5297"/>
            </a:lvl8pPr>
            <a:lvl9pPr marL="12109948" indent="0" algn="ctr">
              <a:buNone/>
              <a:defRPr sz="5297"/>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33720278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36690414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1665701" y="2278904"/>
            <a:ext cx="6528093" cy="3627421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081423" y="2278904"/>
            <a:ext cx="19205838" cy="3627421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3314525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4282646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65654" y="10671229"/>
            <a:ext cx="26112371" cy="17805173"/>
          </a:xfrm>
        </p:spPr>
        <p:txBody>
          <a:bodyPr anchor="b"/>
          <a:lstStyle>
            <a:lvl1pPr>
              <a:defRPr sz="19865"/>
            </a:lvl1pPr>
          </a:lstStyle>
          <a:p>
            <a:r>
              <a:rPr lang="en-US"/>
              <a:t>Click to edit Master title style</a:t>
            </a:r>
            <a:endParaRPr lang="en-US" dirty="0"/>
          </a:p>
        </p:txBody>
      </p:sp>
      <p:sp>
        <p:nvSpPr>
          <p:cNvPr id="3" name="Text Placeholder 2"/>
          <p:cNvSpPr>
            <a:spLocks noGrp="1"/>
          </p:cNvSpPr>
          <p:nvPr>
            <p:ph type="body" idx="1"/>
          </p:nvPr>
        </p:nvSpPr>
        <p:spPr>
          <a:xfrm>
            <a:off x="2065654" y="28644846"/>
            <a:ext cx="26112371" cy="9363320"/>
          </a:xfrm>
        </p:spPr>
        <p:txBody>
          <a:bodyPr/>
          <a:lstStyle>
            <a:lvl1pPr marL="0" indent="0">
              <a:buNone/>
              <a:defRPr sz="7946">
                <a:solidFill>
                  <a:schemeClr val="tx1"/>
                </a:solidFill>
              </a:defRPr>
            </a:lvl1pPr>
            <a:lvl2pPr marL="1513743" indent="0">
              <a:buNone/>
              <a:defRPr sz="6622">
                <a:solidFill>
                  <a:schemeClr val="tx1">
                    <a:tint val="75000"/>
                  </a:schemeClr>
                </a:solidFill>
              </a:defRPr>
            </a:lvl2pPr>
            <a:lvl3pPr marL="3027487" indent="0">
              <a:buNone/>
              <a:defRPr sz="5960">
                <a:solidFill>
                  <a:schemeClr val="tx1">
                    <a:tint val="75000"/>
                  </a:schemeClr>
                </a:solidFill>
              </a:defRPr>
            </a:lvl3pPr>
            <a:lvl4pPr marL="4541230" indent="0">
              <a:buNone/>
              <a:defRPr sz="5297">
                <a:solidFill>
                  <a:schemeClr val="tx1">
                    <a:tint val="75000"/>
                  </a:schemeClr>
                </a:solidFill>
              </a:defRPr>
            </a:lvl4pPr>
            <a:lvl5pPr marL="6054974" indent="0">
              <a:buNone/>
              <a:defRPr sz="5297">
                <a:solidFill>
                  <a:schemeClr val="tx1">
                    <a:tint val="75000"/>
                  </a:schemeClr>
                </a:solidFill>
              </a:defRPr>
            </a:lvl5pPr>
            <a:lvl6pPr marL="7568717" indent="0">
              <a:buNone/>
              <a:defRPr sz="5297">
                <a:solidFill>
                  <a:schemeClr val="tx1">
                    <a:tint val="75000"/>
                  </a:schemeClr>
                </a:solidFill>
              </a:defRPr>
            </a:lvl6pPr>
            <a:lvl7pPr marL="9082461" indent="0">
              <a:buNone/>
              <a:defRPr sz="5297">
                <a:solidFill>
                  <a:schemeClr val="tx1">
                    <a:tint val="75000"/>
                  </a:schemeClr>
                </a:solidFill>
              </a:defRPr>
            </a:lvl7pPr>
            <a:lvl8pPr marL="10596204" indent="0">
              <a:buNone/>
              <a:defRPr sz="5297">
                <a:solidFill>
                  <a:schemeClr val="tx1">
                    <a:tint val="75000"/>
                  </a:schemeClr>
                </a:solidFill>
              </a:defRPr>
            </a:lvl8pPr>
            <a:lvl9pPr marL="12109948" indent="0">
              <a:buNone/>
              <a:defRPr sz="5297">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1260FDA-6AE2-4B82-8C98-7A1570DBBA00}" type="datetimeFigureOut">
              <a:rPr lang="en-AU" smtClean="0"/>
              <a:t>11/02/2020</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41845968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081421"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5326826" y="11394520"/>
            <a:ext cx="12866966" cy="271585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1260FDA-6AE2-4B82-8C98-7A1570DBBA00}" type="datetimeFigureOut">
              <a:rPr lang="en-AU" smtClean="0"/>
              <a:t>11/02/2020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36175267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278913"/>
            <a:ext cx="26112371" cy="82734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2085368" y="10492870"/>
            <a:ext cx="12807832"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4" name="Content Placeholder 3"/>
          <p:cNvSpPr>
            <a:spLocks noGrp="1"/>
          </p:cNvSpPr>
          <p:nvPr>
            <p:ph sz="half" idx="2"/>
          </p:nvPr>
        </p:nvSpPr>
        <p:spPr>
          <a:xfrm>
            <a:off x="2085368" y="15635264"/>
            <a:ext cx="12807832"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5326828" y="10492870"/>
            <a:ext cx="12870909" cy="5142393"/>
          </a:xfrm>
        </p:spPr>
        <p:txBody>
          <a:bodyPr anchor="b"/>
          <a:lstStyle>
            <a:lvl1pPr marL="0" indent="0">
              <a:buNone/>
              <a:defRPr sz="7946" b="1"/>
            </a:lvl1pPr>
            <a:lvl2pPr marL="1513743" indent="0">
              <a:buNone/>
              <a:defRPr sz="6622" b="1"/>
            </a:lvl2pPr>
            <a:lvl3pPr marL="3027487" indent="0">
              <a:buNone/>
              <a:defRPr sz="5960" b="1"/>
            </a:lvl3pPr>
            <a:lvl4pPr marL="4541230" indent="0">
              <a:buNone/>
              <a:defRPr sz="5297" b="1"/>
            </a:lvl4pPr>
            <a:lvl5pPr marL="6054974" indent="0">
              <a:buNone/>
              <a:defRPr sz="5297" b="1"/>
            </a:lvl5pPr>
            <a:lvl6pPr marL="7568717" indent="0">
              <a:buNone/>
              <a:defRPr sz="5297" b="1"/>
            </a:lvl6pPr>
            <a:lvl7pPr marL="9082461" indent="0">
              <a:buNone/>
              <a:defRPr sz="5297" b="1"/>
            </a:lvl7pPr>
            <a:lvl8pPr marL="10596204" indent="0">
              <a:buNone/>
              <a:defRPr sz="5297" b="1"/>
            </a:lvl8pPr>
            <a:lvl9pPr marL="12109948" indent="0">
              <a:buNone/>
              <a:defRPr sz="5297" b="1"/>
            </a:lvl9pPr>
          </a:lstStyle>
          <a:p>
            <a:pPr lvl="0"/>
            <a:r>
              <a:rPr lang="en-US"/>
              <a:t>Click to edit Master text styles</a:t>
            </a:r>
          </a:p>
        </p:txBody>
      </p:sp>
      <p:sp>
        <p:nvSpPr>
          <p:cNvPr id="6" name="Content Placeholder 5"/>
          <p:cNvSpPr>
            <a:spLocks noGrp="1"/>
          </p:cNvSpPr>
          <p:nvPr>
            <p:ph sz="quarter" idx="4"/>
          </p:nvPr>
        </p:nvSpPr>
        <p:spPr>
          <a:xfrm>
            <a:off x="15326828" y="15635264"/>
            <a:ext cx="12870909" cy="2299711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260FDA-6AE2-4B82-8C98-7A1570DBBA00}" type="datetimeFigureOut">
              <a:rPr lang="en-AU" smtClean="0"/>
              <a:t>11/02/2020</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2464620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11260FDA-6AE2-4B82-8C98-7A1570DBBA00}" type="datetimeFigureOut">
              <a:rPr lang="en-AU" smtClean="0"/>
              <a:t>11/02/2020</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14565904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260FDA-6AE2-4B82-8C98-7A1570DBBA00}" type="datetimeFigureOut">
              <a:rPr lang="en-AU" smtClean="0"/>
              <a:t>11/02/2020</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8338288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Content Placeholder 2"/>
          <p:cNvSpPr>
            <a:spLocks noGrp="1"/>
          </p:cNvSpPr>
          <p:nvPr>
            <p:ph idx="1"/>
          </p:nvPr>
        </p:nvSpPr>
        <p:spPr>
          <a:xfrm>
            <a:off x="12870909" y="6162959"/>
            <a:ext cx="15326827" cy="30418415"/>
          </a:xfrm>
        </p:spPr>
        <p:txBody>
          <a:bodyPr/>
          <a:lstStyle>
            <a:lvl1pPr>
              <a:defRPr sz="10595"/>
            </a:lvl1pPr>
            <a:lvl2pPr>
              <a:defRPr sz="9271"/>
            </a:lvl2pPr>
            <a:lvl3pPr>
              <a:defRPr sz="7946"/>
            </a:lvl3pPr>
            <a:lvl4pPr>
              <a:defRPr sz="6622"/>
            </a:lvl4pPr>
            <a:lvl5pPr>
              <a:defRPr sz="6622"/>
            </a:lvl5pPr>
            <a:lvl6pPr>
              <a:defRPr sz="6622"/>
            </a:lvl6pPr>
            <a:lvl7pPr>
              <a:defRPr sz="6622"/>
            </a:lvl7pPr>
            <a:lvl8pPr>
              <a:defRPr sz="6622"/>
            </a:lvl8pPr>
            <a:lvl9pPr>
              <a:defRPr sz="662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11260FDA-6AE2-4B82-8C98-7A1570DBBA00}" type="datetimeFigureOut">
              <a:rPr lang="en-AU" smtClean="0"/>
              <a:t>11/02/2020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2016399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085364" y="2853584"/>
            <a:ext cx="9764544" cy="9987545"/>
          </a:xfrm>
        </p:spPr>
        <p:txBody>
          <a:bodyPr anchor="b"/>
          <a:lstStyle>
            <a:lvl1pPr>
              <a:defRPr sz="10595"/>
            </a:lvl1pPr>
          </a:lstStyle>
          <a:p>
            <a:r>
              <a:rPr lang="en-US"/>
              <a:t>Click to edit Master title style</a:t>
            </a:r>
            <a:endParaRPr lang="en-US" dirty="0"/>
          </a:p>
        </p:txBody>
      </p:sp>
      <p:sp>
        <p:nvSpPr>
          <p:cNvPr id="3" name="Picture Placeholder 2"/>
          <p:cNvSpPr>
            <a:spLocks noGrp="1" noChangeAspect="1"/>
          </p:cNvSpPr>
          <p:nvPr>
            <p:ph type="pic" idx="1"/>
          </p:nvPr>
        </p:nvSpPr>
        <p:spPr>
          <a:xfrm>
            <a:off x="12870909" y="6162959"/>
            <a:ext cx="15326827" cy="30418415"/>
          </a:xfrm>
        </p:spPr>
        <p:txBody>
          <a:bodyPr anchor="t"/>
          <a:lstStyle>
            <a:lvl1pPr marL="0" indent="0">
              <a:buNone/>
              <a:defRPr sz="10595"/>
            </a:lvl1pPr>
            <a:lvl2pPr marL="1513743" indent="0">
              <a:buNone/>
              <a:defRPr sz="9271"/>
            </a:lvl2pPr>
            <a:lvl3pPr marL="3027487" indent="0">
              <a:buNone/>
              <a:defRPr sz="7946"/>
            </a:lvl3pPr>
            <a:lvl4pPr marL="4541230" indent="0">
              <a:buNone/>
              <a:defRPr sz="6622"/>
            </a:lvl4pPr>
            <a:lvl5pPr marL="6054974" indent="0">
              <a:buNone/>
              <a:defRPr sz="6622"/>
            </a:lvl5pPr>
            <a:lvl6pPr marL="7568717" indent="0">
              <a:buNone/>
              <a:defRPr sz="6622"/>
            </a:lvl6pPr>
            <a:lvl7pPr marL="9082461" indent="0">
              <a:buNone/>
              <a:defRPr sz="6622"/>
            </a:lvl7pPr>
            <a:lvl8pPr marL="10596204" indent="0">
              <a:buNone/>
              <a:defRPr sz="6622"/>
            </a:lvl8pPr>
            <a:lvl9pPr marL="12109948" indent="0">
              <a:buNone/>
              <a:defRPr sz="6622"/>
            </a:lvl9pPr>
          </a:lstStyle>
          <a:p>
            <a:r>
              <a:rPr lang="en-US"/>
              <a:t>Click icon to add picture</a:t>
            </a:r>
            <a:endParaRPr lang="en-US" dirty="0"/>
          </a:p>
        </p:txBody>
      </p:sp>
      <p:sp>
        <p:nvSpPr>
          <p:cNvPr id="4" name="Text Placeholder 3"/>
          <p:cNvSpPr>
            <a:spLocks noGrp="1"/>
          </p:cNvSpPr>
          <p:nvPr>
            <p:ph type="body" sz="half" idx="2"/>
          </p:nvPr>
        </p:nvSpPr>
        <p:spPr>
          <a:xfrm>
            <a:off x="2085364" y="12841129"/>
            <a:ext cx="9764544" cy="23789780"/>
          </a:xfrm>
        </p:spPr>
        <p:txBody>
          <a:bodyPr/>
          <a:lstStyle>
            <a:lvl1pPr marL="0" indent="0">
              <a:buNone/>
              <a:defRPr sz="5297"/>
            </a:lvl1pPr>
            <a:lvl2pPr marL="1513743" indent="0">
              <a:buNone/>
              <a:defRPr sz="4635"/>
            </a:lvl2pPr>
            <a:lvl3pPr marL="3027487" indent="0">
              <a:buNone/>
              <a:defRPr sz="3973"/>
            </a:lvl3pPr>
            <a:lvl4pPr marL="4541230" indent="0">
              <a:buNone/>
              <a:defRPr sz="3311"/>
            </a:lvl4pPr>
            <a:lvl5pPr marL="6054974" indent="0">
              <a:buNone/>
              <a:defRPr sz="3311"/>
            </a:lvl5pPr>
            <a:lvl6pPr marL="7568717" indent="0">
              <a:buNone/>
              <a:defRPr sz="3311"/>
            </a:lvl6pPr>
            <a:lvl7pPr marL="9082461" indent="0">
              <a:buNone/>
              <a:defRPr sz="3311"/>
            </a:lvl7pPr>
            <a:lvl8pPr marL="10596204" indent="0">
              <a:buNone/>
              <a:defRPr sz="3311"/>
            </a:lvl8pPr>
            <a:lvl9pPr marL="12109948" indent="0">
              <a:buNone/>
              <a:defRPr sz="3311"/>
            </a:lvl9pPr>
          </a:lstStyle>
          <a:p>
            <a:pPr lvl="0"/>
            <a:r>
              <a:rPr lang="en-US"/>
              <a:t>Click to edit Master text styles</a:t>
            </a:r>
          </a:p>
        </p:txBody>
      </p:sp>
      <p:sp>
        <p:nvSpPr>
          <p:cNvPr id="5" name="Date Placeholder 4"/>
          <p:cNvSpPr>
            <a:spLocks noGrp="1"/>
          </p:cNvSpPr>
          <p:nvPr>
            <p:ph type="dt" sz="half" idx="10"/>
          </p:nvPr>
        </p:nvSpPr>
        <p:spPr/>
        <p:txBody>
          <a:bodyPr/>
          <a:lstStyle/>
          <a:p>
            <a:fld id="{11260FDA-6AE2-4B82-8C98-7A1570DBBA00}" type="datetimeFigureOut">
              <a:rPr lang="en-AU" smtClean="0"/>
              <a:t>11/02/2020</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15C9507E-782E-46B3-9B8D-04B1B884E90B}" type="slidenum">
              <a:rPr lang="en-AU" smtClean="0"/>
              <a:t>‹#›</a:t>
            </a:fld>
            <a:endParaRPr lang="en-AU"/>
          </a:p>
        </p:txBody>
      </p:sp>
    </p:spTree>
    <p:extLst>
      <p:ext uri="{BB962C8B-B14F-4D97-AF65-F5344CB8AC3E}">
        <p14:creationId xmlns:p14="http://schemas.microsoft.com/office/powerpoint/2010/main" val="21579675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081421" y="2278913"/>
            <a:ext cx="26112371" cy="82734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081421" y="11394520"/>
            <a:ext cx="26112371" cy="2715859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081421" y="39672756"/>
            <a:ext cx="6811923" cy="2278904"/>
          </a:xfrm>
          <a:prstGeom prst="rect">
            <a:avLst/>
          </a:prstGeom>
        </p:spPr>
        <p:txBody>
          <a:bodyPr vert="horz" lIns="91440" tIns="45720" rIns="91440" bIns="45720" rtlCol="0" anchor="ctr"/>
          <a:lstStyle>
            <a:lvl1pPr algn="l">
              <a:defRPr sz="3973">
                <a:solidFill>
                  <a:schemeClr val="tx1">
                    <a:tint val="75000"/>
                  </a:schemeClr>
                </a:solidFill>
              </a:defRPr>
            </a:lvl1pPr>
          </a:lstStyle>
          <a:p>
            <a:fld id="{11260FDA-6AE2-4B82-8C98-7A1570DBBA00}" type="datetimeFigureOut">
              <a:rPr lang="en-AU" smtClean="0"/>
              <a:t>11/02/2020</a:t>
            </a:fld>
            <a:endParaRPr lang="en-AU"/>
          </a:p>
        </p:txBody>
      </p:sp>
      <p:sp>
        <p:nvSpPr>
          <p:cNvPr id="5" name="Footer Placeholder 4"/>
          <p:cNvSpPr>
            <a:spLocks noGrp="1"/>
          </p:cNvSpPr>
          <p:nvPr>
            <p:ph type="ftr" sz="quarter" idx="3"/>
          </p:nvPr>
        </p:nvSpPr>
        <p:spPr>
          <a:xfrm>
            <a:off x="10028665" y="39672756"/>
            <a:ext cx="10217884" cy="2278904"/>
          </a:xfrm>
          <a:prstGeom prst="rect">
            <a:avLst/>
          </a:prstGeom>
        </p:spPr>
        <p:txBody>
          <a:bodyPr vert="horz" lIns="91440" tIns="45720" rIns="91440" bIns="45720" rtlCol="0" anchor="ctr"/>
          <a:lstStyle>
            <a:lvl1pPr algn="ctr">
              <a:defRPr sz="3973">
                <a:solidFill>
                  <a:schemeClr val="tx1">
                    <a:tint val="75000"/>
                  </a:schemeClr>
                </a:solidFill>
              </a:defRPr>
            </a:lvl1pPr>
          </a:lstStyle>
          <a:p>
            <a:endParaRPr lang="en-AU"/>
          </a:p>
        </p:txBody>
      </p:sp>
      <p:sp>
        <p:nvSpPr>
          <p:cNvPr id="6" name="Slide Number Placeholder 5"/>
          <p:cNvSpPr>
            <a:spLocks noGrp="1"/>
          </p:cNvSpPr>
          <p:nvPr>
            <p:ph type="sldNum" sz="quarter" idx="4"/>
          </p:nvPr>
        </p:nvSpPr>
        <p:spPr>
          <a:xfrm>
            <a:off x="21381869" y="39672756"/>
            <a:ext cx="6811923" cy="2278904"/>
          </a:xfrm>
          <a:prstGeom prst="rect">
            <a:avLst/>
          </a:prstGeom>
        </p:spPr>
        <p:txBody>
          <a:bodyPr vert="horz" lIns="91440" tIns="45720" rIns="91440" bIns="45720" rtlCol="0" anchor="ctr"/>
          <a:lstStyle>
            <a:lvl1pPr algn="r">
              <a:defRPr sz="3973">
                <a:solidFill>
                  <a:schemeClr val="tx1">
                    <a:tint val="75000"/>
                  </a:schemeClr>
                </a:solidFill>
              </a:defRPr>
            </a:lvl1pPr>
          </a:lstStyle>
          <a:p>
            <a:fld id="{15C9507E-782E-46B3-9B8D-04B1B884E90B}" type="slidenum">
              <a:rPr lang="en-AU" smtClean="0"/>
              <a:t>‹#›</a:t>
            </a:fld>
            <a:endParaRPr lang="en-AU"/>
          </a:p>
        </p:txBody>
      </p:sp>
    </p:spTree>
    <p:extLst>
      <p:ext uri="{BB962C8B-B14F-4D97-AF65-F5344CB8AC3E}">
        <p14:creationId xmlns:p14="http://schemas.microsoft.com/office/powerpoint/2010/main" val="419686679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3027487" rtl="0" eaLnBrk="1" latinLnBrk="0" hangingPunct="1">
        <a:lnSpc>
          <a:spcPct val="90000"/>
        </a:lnSpc>
        <a:spcBef>
          <a:spcPct val="0"/>
        </a:spcBef>
        <a:buNone/>
        <a:defRPr sz="14568" kern="1200">
          <a:solidFill>
            <a:schemeClr val="tx1"/>
          </a:solidFill>
          <a:latin typeface="+mj-lt"/>
          <a:ea typeface="+mj-ea"/>
          <a:cs typeface="+mj-cs"/>
        </a:defRPr>
      </a:lvl1pPr>
    </p:titleStyle>
    <p:bodyStyle>
      <a:lvl1pPr marL="756872" indent="-756872" algn="l" defTabSz="3027487" rtl="0" eaLnBrk="1" latinLnBrk="0" hangingPunct="1">
        <a:lnSpc>
          <a:spcPct val="90000"/>
        </a:lnSpc>
        <a:spcBef>
          <a:spcPts val="3311"/>
        </a:spcBef>
        <a:buFont typeface="Arial" panose="020B0604020202020204" pitchFamily="34" charset="0"/>
        <a:buChar char="•"/>
        <a:defRPr sz="9271" kern="1200">
          <a:solidFill>
            <a:schemeClr val="tx1"/>
          </a:solidFill>
          <a:latin typeface="+mn-lt"/>
          <a:ea typeface="+mn-ea"/>
          <a:cs typeface="+mn-cs"/>
        </a:defRPr>
      </a:lvl1pPr>
      <a:lvl2pPr marL="2270615" indent="-756872" algn="l" defTabSz="3027487" rtl="0" eaLnBrk="1" latinLnBrk="0" hangingPunct="1">
        <a:lnSpc>
          <a:spcPct val="90000"/>
        </a:lnSpc>
        <a:spcBef>
          <a:spcPts val="1655"/>
        </a:spcBef>
        <a:buFont typeface="Arial" panose="020B0604020202020204" pitchFamily="34" charset="0"/>
        <a:buChar char="•"/>
        <a:defRPr sz="7946" kern="1200">
          <a:solidFill>
            <a:schemeClr val="tx1"/>
          </a:solidFill>
          <a:latin typeface="+mn-lt"/>
          <a:ea typeface="+mn-ea"/>
          <a:cs typeface="+mn-cs"/>
        </a:defRPr>
      </a:lvl2pPr>
      <a:lvl3pPr marL="3784359" indent="-756872" algn="l" defTabSz="3027487" rtl="0" eaLnBrk="1" latinLnBrk="0" hangingPunct="1">
        <a:lnSpc>
          <a:spcPct val="90000"/>
        </a:lnSpc>
        <a:spcBef>
          <a:spcPts val="1655"/>
        </a:spcBef>
        <a:buFont typeface="Arial" panose="020B0604020202020204" pitchFamily="34" charset="0"/>
        <a:buChar char="•"/>
        <a:defRPr sz="6622" kern="1200">
          <a:solidFill>
            <a:schemeClr val="tx1"/>
          </a:solidFill>
          <a:latin typeface="+mn-lt"/>
          <a:ea typeface="+mn-ea"/>
          <a:cs typeface="+mn-cs"/>
        </a:defRPr>
      </a:lvl3pPr>
      <a:lvl4pPr marL="5298102"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4pPr>
      <a:lvl5pPr marL="681184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5pPr>
      <a:lvl6pPr marL="8325589"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6pPr>
      <a:lvl7pPr marL="9839333"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7pPr>
      <a:lvl8pPr marL="11353076"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8pPr>
      <a:lvl9pPr marL="12866820" indent="-756872" algn="l" defTabSz="3027487" rtl="0" eaLnBrk="1" latinLnBrk="0" hangingPunct="1">
        <a:lnSpc>
          <a:spcPct val="90000"/>
        </a:lnSpc>
        <a:spcBef>
          <a:spcPts val="1655"/>
        </a:spcBef>
        <a:buFont typeface="Arial" panose="020B0604020202020204" pitchFamily="34" charset="0"/>
        <a:buChar char="•"/>
        <a:defRPr sz="5960" kern="1200">
          <a:solidFill>
            <a:schemeClr val="tx1"/>
          </a:solidFill>
          <a:latin typeface="+mn-lt"/>
          <a:ea typeface="+mn-ea"/>
          <a:cs typeface="+mn-cs"/>
        </a:defRPr>
      </a:lvl9pPr>
    </p:bodyStyle>
    <p:otherStyle>
      <a:defPPr>
        <a:defRPr lang="en-US"/>
      </a:defPPr>
      <a:lvl1pPr marL="0" algn="l" defTabSz="3027487" rtl="0" eaLnBrk="1" latinLnBrk="0" hangingPunct="1">
        <a:defRPr sz="5960" kern="1200">
          <a:solidFill>
            <a:schemeClr val="tx1"/>
          </a:solidFill>
          <a:latin typeface="+mn-lt"/>
          <a:ea typeface="+mn-ea"/>
          <a:cs typeface="+mn-cs"/>
        </a:defRPr>
      </a:lvl1pPr>
      <a:lvl2pPr marL="1513743" algn="l" defTabSz="3027487" rtl="0" eaLnBrk="1" latinLnBrk="0" hangingPunct="1">
        <a:defRPr sz="5960" kern="1200">
          <a:solidFill>
            <a:schemeClr val="tx1"/>
          </a:solidFill>
          <a:latin typeface="+mn-lt"/>
          <a:ea typeface="+mn-ea"/>
          <a:cs typeface="+mn-cs"/>
        </a:defRPr>
      </a:lvl2pPr>
      <a:lvl3pPr marL="3027487" algn="l" defTabSz="3027487" rtl="0" eaLnBrk="1" latinLnBrk="0" hangingPunct="1">
        <a:defRPr sz="5960" kern="1200">
          <a:solidFill>
            <a:schemeClr val="tx1"/>
          </a:solidFill>
          <a:latin typeface="+mn-lt"/>
          <a:ea typeface="+mn-ea"/>
          <a:cs typeface="+mn-cs"/>
        </a:defRPr>
      </a:lvl3pPr>
      <a:lvl4pPr marL="4541230" algn="l" defTabSz="3027487" rtl="0" eaLnBrk="1" latinLnBrk="0" hangingPunct="1">
        <a:defRPr sz="5960" kern="1200">
          <a:solidFill>
            <a:schemeClr val="tx1"/>
          </a:solidFill>
          <a:latin typeface="+mn-lt"/>
          <a:ea typeface="+mn-ea"/>
          <a:cs typeface="+mn-cs"/>
        </a:defRPr>
      </a:lvl4pPr>
      <a:lvl5pPr marL="6054974" algn="l" defTabSz="3027487" rtl="0" eaLnBrk="1" latinLnBrk="0" hangingPunct="1">
        <a:defRPr sz="5960" kern="1200">
          <a:solidFill>
            <a:schemeClr val="tx1"/>
          </a:solidFill>
          <a:latin typeface="+mn-lt"/>
          <a:ea typeface="+mn-ea"/>
          <a:cs typeface="+mn-cs"/>
        </a:defRPr>
      </a:lvl5pPr>
      <a:lvl6pPr marL="7568717" algn="l" defTabSz="3027487" rtl="0" eaLnBrk="1" latinLnBrk="0" hangingPunct="1">
        <a:defRPr sz="5960" kern="1200">
          <a:solidFill>
            <a:schemeClr val="tx1"/>
          </a:solidFill>
          <a:latin typeface="+mn-lt"/>
          <a:ea typeface="+mn-ea"/>
          <a:cs typeface="+mn-cs"/>
        </a:defRPr>
      </a:lvl6pPr>
      <a:lvl7pPr marL="9082461" algn="l" defTabSz="3027487" rtl="0" eaLnBrk="1" latinLnBrk="0" hangingPunct="1">
        <a:defRPr sz="5960" kern="1200">
          <a:solidFill>
            <a:schemeClr val="tx1"/>
          </a:solidFill>
          <a:latin typeface="+mn-lt"/>
          <a:ea typeface="+mn-ea"/>
          <a:cs typeface="+mn-cs"/>
        </a:defRPr>
      </a:lvl7pPr>
      <a:lvl8pPr marL="10596204" algn="l" defTabSz="3027487" rtl="0" eaLnBrk="1" latinLnBrk="0" hangingPunct="1">
        <a:defRPr sz="5960" kern="1200">
          <a:solidFill>
            <a:schemeClr val="tx1"/>
          </a:solidFill>
          <a:latin typeface="+mn-lt"/>
          <a:ea typeface="+mn-ea"/>
          <a:cs typeface="+mn-cs"/>
        </a:defRPr>
      </a:lvl8pPr>
      <a:lvl9pPr marL="12109948" algn="l" defTabSz="3027487" rtl="0" eaLnBrk="1" latinLnBrk="0" hangingPunct="1">
        <a:defRPr sz="59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Relationship Id="rId3" Type="http://schemas.openxmlformats.org/officeDocument/2006/relationships/image" Target="../media/image2.png"/><Relationship Id="rId7" Type="http://schemas.openxmlformats.org/officeDocument/2006/relationships/image" Target="../media/image6.tif"/><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tif"/><Relationship Id="rId5" Type="http://schemas.openxmlformats.org/officeDocument/2006/relationships/image" Target="../media/image4.tif"/><Relationship Id="rId10" Type="http://schemas.openxmlformats.org/officeDocument/2006/relationships/image" Target="../media/image9.tif"/><Relationship Id="rId4" Type="http://schemas.openxmlformats.org/officeDocument/2006/relationships/image" Target="../media/image3.png"/><Relationship Id="rId9" Type="http://schemas.openxmlformats.org/officeDocument/2006/relationships/image" Target="../media/image8.ti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48000">
              <a:srgbClr val="E38C8C"/>
            </a:gs>
            <a:gs pos="0">
              <a:schemeClr val="bg1"/>
            </a:gs>
            <a:gs pos="100000">
              <a:srgbClr val="C00000"/>
            </a:gs>
          </a:gsLst>
          <a:lin ang="5400000" scaled="1"/>
        </a:gradFill>
        <a:effectLst/>
      </p:bgPr>
    </p:bg>
    <p:spTree>
      <p:nvGrpSpPr>
        <p:cNvPr id="1" name=""/>
        <p:cNvGrpSpPr/>
        <p:nvPr/>
      </p:nvGrpSpPr>
      <p:grpSpPr>
        <a:xfrm>
          <a:off x="0" y="0"/>
          <a:ext cx="0" cy="0"/>
          <a:chOff x="0" y="0"/>
          <a:chExt cx="0" cy="0"/>
        </a:xfrm>
      </p:grpSpPr>
      <p:sp>
        <p:nvSpPr>
          <p:cNvPr id="4" name="Rectangle 3"/>
          <p:cNvSpPr/>
          <p:nvPr/>
        </p:nvSpPr>
        <p:spPr>
          <a:xfrm>
            <a:off x="0" y="1"/>
            <a:ext cx="30275213" cy="4742120"/>
          </a:xfrm>
          <a:prstGeom prst="rect">
            <a:avLst/>
          </a:prstGeom>
          <a:noFill/>
          <a:ln w="571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 name="TextBox 4"/>
          <p:cNvSpPr txBox="1"/>
          <p:nvPr/>
        </p:nvSpPr>
        <p:spPr>
          <a:xfrm>
            <a:off x="5184854" y="627207"/>
            <a:ext cx="19905505" cy="1831207"/>
          </a:xfrm>
          <a:prstGeom prst="rect">
            <a:avLst/>
          </a:prstGeom>
          <a:noFill/>
        </p:spPr>
        <p:txBody>
          <a:bodyPr wrap="square" rtlCol="0">
            <a:spAutoFit/>
          </a:bodyPr>
          <a:lstStyle/>
          <a:p>
            <a:pPr algn="ctr">
              <a:lnSpc>
                <a:spcPct val="107000"/>
              </a:lnSpc>
              <a:spcAft>
                <a:spcPts val="800"/>
              </a:spcAft>
            </a:pPr>
            <a:r>
              <a:rPr lang="en-AU" sz="5400" b="1" dirty="0">
                <a:latin typeface="Calibri" panose="020F0502020204030204" pitchFamily="34" charset="0"/>
                <a:ea typeface="Calibri" panose="020F0502020204030204" pitchFamily="34" charset="0"/>
                <a:cs typeface="Times New Roman" panose="02020603050405020304" pitchFamily="18" charset="0"/>
              </a:rPr>
              <a:t>COASTAL MARINE HEATWAVE ANALYSIS: DISTRIBUTION, CHARACTERISTICS AND CLIMATE CHANGE IMPACT</a:t>
            </a:r>
            <a:endParaRPr lang="en-AU" sz="5400" dirty="0">
              <a:latin typeface="Calibri" panose="020F0502020204030204" pitchFamily="34" charset="0"/>
              <a:ea typeface="Calibri" panose="020F0502020204030204" pitchFamily="34" charset="0"/>
              <a:cs typeface="Times New Roman" panose="02020603050405020304" pitchFamily="18" charset="0"/>
            </a:endParaRPr>
          </a:p>
        </p:txBody>
      </p:sp>
      <p:pic>
        <p:nvPicPr>
          <p:cNvPr id="11" name="Picture 1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2629"/>
            <a:ext cx="4719499" cy="3157345"/>
          </a:xfrm>
          <a:prstGeom prst="rect">
            <a:avLst/>
          </a:prstGeom>
        </p:spPr>
      </p:pic>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046265" y="2218509"/>
            <a:ext cx="1839119" cy="1839119"/>
          </a:xfrm>
          <a:prstGeom prst="rect">
            <a:avLst/>
          </a:prstGeom>
        </p:spPr>
      </p:pic>
      <p:pic>
        <p:nvPicPr>
          <p:cNvPr id="18" name="Picture 17"/>
          <p:cNvPicPr>
            <a:picLocks noChangeAspect="1"/>
          </p:cNvPicPr>
          <p:nvPr/>
        </p:nvPicPr>
        <p:blipFill>
          <a:blip r:embed="rId4">
            <a:clrChange>
              <a:clrFrom>
                <a:srgbClr val="000000"/>
              </a:clrFrom>
              <a:clrTo>
                <a:srgbClr val="000000">
                  <a:alpha val="0"/>
                </a:srgbClr>
              </a:clrTo>
            </a:clrChange>
          </a:blip>
          <a:stretch>
            <a:fillRect/>
          </a:stretch>
        </p:blipFill>
        <p:spPr>
          <a:xfrm>
            <a:off x="25090359" y="627207"/>
            <a:ext cx="4976813" cy="964095"/>
          </a:xfrm>
          <a:prstGeom prst="rect">
            <a:avLst/>
          </a:prstGeom>
        </p:spPr>
      </p:pic>
      <p:sp>
        <p:nvSpPr>
          <p:cNvPr id="19" name="TextBox 18"/>
          <p:cNvSpPr txBox="1"/>
          <p:nvPr/>
        </p:nvSpPr>
        <p:spPr>
          <a:xfrm>
            <a:off x="4907168" y="2983775"/>
            <a:ext cx="20460876" cy="1384995"/>
          </a:xfrm>
          <a:prstGeom prst="rect">
            <a:avLst/>
          </a:prstGeom>
          <a:noFill/>
        </p:spPr>
        <p:txBody>
          <a:bodyPr wrap="square" rtlCol="0">
            <a:spAutoFit/>
          </a:bodyPr>
          <a:lstStyle/>
          <a:p>
            <a:pPr algn="ctr"/>
            <a:r>
              <a:rPr lang="en-AU" sz="3600" dirty="0"/>
              <a:t>Maxime Marin</a:t>
            </a:r>
            <a:r>
              <a:rPr lang="en-AU" sz="3600" baseline="30000" dirty="0"/>
              <a:t>1,2,3</a:t>
            </a:r>
            <a:r>
              <a:rPr lang="en-AU" sz="3600" dirty="0"/>
              <a:t>, Helen Phillips</a:t>
            </a:r>
            <a:r>
              <a:rPr lang="en-AU" sz="3600" baseline="30000" dirty="0"/>
              <a:t>1,2 </a:t>
            </a:r>
            <a:r>
              <a:rPr lang="en-AU" sz="3600" dirty="0"/>
              <a:t>,Ming Feng</a:t>
            </a:r>
            <a:r>
              <a:rPr lang="en-AU" sz="3600" baseline="30000" dirty="0"/>
              <a:t>3,4</a:t>
            </a:r>
            <a:r>
              <a:rPr lang="en-AU" sz="3600" dirty="0"/>
              <a:t> and Nathaniel Bindoff</a:t>
            </a:r>
            <a:r>
              <a:rPr lang="en-AU" sz="3600" baseline="30000" dirty="0"/>
              <a:t>1,2,3,5</a:t>
            </a:r>
            <a:endParaRPr lang="en-AU" sz="3600" dirty="0"/>
          </a:p>
          <a:p>
            <a:pPr algn="ctr"/>
            <a:r>
              <a:rPr lang="en-AU" sz="2400" baseline="30000" dirty="0"/>
              <a:t>1</a:t>
            </a:r>
            <a:r>
              <a:rPr lang="en-AU" sz="2400" dirty="0"/>
              <a:t> Institute for Marine and Antarctic Studies, University of Tasmania; </a:t>
            </a:r>
            <a:r>
              <a:rPr lang="en-AU" sz="2400" baseline="30000" dirty="0"/>
              <a:t>2</a:t>
            </a:r>
            <a:r>
              <a:rPr lang="en-AU" sz="2400" dirty="0"/>
              <a:t> ARC Centre of Excellence for Climate Extremes; </a:t>
            </a:r>
            <a:r>
              <a:rPr lang="en-AU" sz="2400" baseline="30000" dirty="0"/>
              <a:t>3</a:t>
            </a:r>
            <a:r>
              <a:rPr lang="en-AU" sz="2400" dirty="0"/>
              <a:t> CSIRO Oceans &amp; Atmosphere;</a:t>
            </a:r>
            <a:r>
              <a:rPr lang="en-AU" sz="2400" baseline="30000" dirty="0"/>
              <a:t> 4</a:t>
            </a:r>
            <a:r>
              <a:rPr lang="en-AU" sz="2400" dirty="0"/>
              <a:t> Centre for Southern Hemisphere Oceans Research; </a:t>
            </a:r>
            <a:r>
              <a:rPr lang="en-AU" sz="2400" baseline="30000" dirty="0"/>
              <a:t>5</a:t>
            </a:r>
            <a:r>
              <a:rPr lang="en-AU" sz="2400" dirty="0"/>
              <a:t> Antarctic Climate and Ecosystems Cooperative Research Centre</a:t>
            </a:r>
          </a:p>
        </p:txBody>
      </p:sp>
      <p:sp>
        <p:nvSpPr>
          <p:cNvPr id="20" name="TextBox 19"/>
          <p:cNvSpPr txBox="1"/>
          <p:nvPr/>
        </p:nvSpPr>
        <p:spPr>
          <a:xfrm>
            <a:off x="401184" y="5124892"/>
            <a:ext cx="12276000" cy="6552000"/>
          </a:xfrm>
          <a:prstGeom prst="rect">
            <a:avLst/>
          </a:prstGeom>
          <a:solidFill>
            <a:srgbClr val="FEE4E2"/>
          </a:solidFill>
          <a:ln w="57150">
            <a:solidFill>
              <a:schemeClr val="tx1"/>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endParaRPr lang="en-AU" dirty="0"/>
          </a:p>
        </p:txBody>
      </p:sp>
      <p:sp>
        <p:nvSpPr>
          <p:cNvPr id="21" name="TextBox 20"/>
          <p:cNvSpPr txBox="1"/>
          <p:nvPr/>
        </p:nvSpPr>
        <p:spPr>
          <a:xfrm>
            <a:off x="385830" y="16916790"/>
            <a:ext cx="12291354" cy="10944000"/>
          </a:xfrm>
          <a:prstGeom prst="rect">
            <a:avLst/>
          </a:prstGeom>
          <a:solidFill>
            <a:srgbClr val="FEE4E2"/>
          </a:solidFill>
          <a:ln w="57150">
            <a:solidFill>
              <a:schemeClr val="tx1"/>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endParaRPr lang="en-AU" dirty="0"/>
          </a:p>
        </p:txBody>
      </p:sp>
      <p:sp>
        <p:nvSpPr>
          <p:cNvPr id="23" name="Rectangle 22"/>
          <p:cNvSpPr/>
          <p:nvPr/>
        </p:nvSpPr>
        <p:spPr>
          <a:xfrm>
            <a:off x="393218" y="12125987"/>
            <a:ext cx="12276000" cy="427889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4" name="TextBox 23"/>
          <p:cNvSpPr txBox="1"/>
          <p:nvPr/>
        </p:nvSpPr>
        <p:spPr>
          <a:xfrm>
            <a:off x="749300" y="13263230"/>
            <a:ext cx="11599471" cy="3709349"/>
          </a:xfrm>
          <a:prstGeom prst="rect">
            <a:avLst/>
          </a:prstGeom>
          <a:noFill/>
        </p:spPr>
        <p:txBody>
          <a:bodyPr wrap="square" rtlCol="0">
            <a:spAutoFit/>
          </a:bodyPr>
          <a:lstStyle/>
          <a:p>
            <a:pPr marL="857250" indent="-857250">
              <a:lnSpc>
                <a:spcPct val="150000"/>
              </a:lnSpc>
              <a:buFont typeface="Arial" panose="020B0604020202020204" pitchFamily="34" charset="0"/>
              <a:buChar char="•"/>
            </a:pPr>
            <a:r>
              <a:rPr lang="en-AU" sz="3200" b="1" dirty="0">
                <a:solidFill>
                  <a:srgbClr val="C00000"/>
                </a:solidFill>
              </a:rPr>
              <a:t>What are MHW characteristics and trends in coastal areas?</a:t>
            </a:r>
          </a:p>
          <a:p>
            <a:pPr marL="857250" indent="-857250">
              <a:lnSpc>
                <a:spcPct val="150000"/>
              </a:lnSpc>
              <a:buFont typeface="Arial" panose="020B0604020202020204" pitchFamily="34" charset="0"/>
              <a:buChar char="•"/>
            </a:pPr>
            <a:r>
              <a:rPr lang="en-AU" sz="3200" b="1" dirty="0">
                <a:solidFill>
                  <a:srgbClr val="C00000"/>
                </a:solidFill>
              </a:rPr>
              <a:t>How does Climate Change influence MHWs in coastal areas?</a:t>
            </a:r>
          </a:p>
          <a:p>
            <a:pPr marL="857250" indent="-857250">
              <a:lnSpc>
                <a:spcPct val="150000"/>
              </a:lnSpc>
              <a:buFont typeface="Arial" panose="020B0604020202020204" pitchFamily="34" charset="0"/>
              <a:buChar char="•"/>
            </a:pPr>
            <a:r>
              <a:rPr lang="en-AU" sz="3200" b="1" dirty="0">
                <a:solidFill>
                  <a:srgbClr val="C00000"/>
                </a:solidFill>
              </a:rPr>
              <a:t>How does it compare to offshore MHWs?</a:t>
            </a:r>
          </a:p>
          <a:p>
            <a:pPr marL="857250" indent="-857250">
              <a:lnSpc>
                <a:spcPct val="150000"/>
              </a:lnSpc>
              <a:buFont typeface="Arial" panose="020B0604020202020204" pitchFamily="34" charset="0"/>
              <a:buChar char="•"/>
            </a:pPr>
            <a:r>
              <a:rPr lang="en-AU" sz="3200" b="1" dirty="0">
                <a:solidFill>
                  <a:srgbClr val="C00000"/>
                </a:solidFill>
              </a:rPr>
              <a:t>Is MHW’s representation consistent throughout SST datasets?</a:t>
            </a:r>
          </a:p>
          <a:p>
            <a:pPr>
              <a:lnSpc>
                <a:spcPct val="150000"/>
              </a:lnSpc>
            </a:pPr>
            <a:endParaRPr lang="en-AU" sz="3200" b="1" dirty="0">
              <a:solidFill>
                <a:srgbClr val="C00000"/>
              </a:solidFill>
            </a:endParaRPr>
          </a:p>
        </p:txBody>
      </p:sp>
      <p:sp>
        <p:nvSpPr>
          <p:cNvPr id="25" name="TextBox 24"/>
          <p:cNvSpPr txBox="1"/>
          <p:nvPr/>
        </p:nvSpPr>
        <p:spPr>
          <a:xfrm>
            <a:off x="727258" y="25937345"/>
            <a:ext cx="10801390" cy="646331"/>
          </a:xfrm>
          <a:prstGeom prst="rect">
            <a:avLst/>
          </a:prstGeom>
          <a:noFill/>
        </p:spPr>
        <p:txBody>
          <a:bodyPr wrap="square" rtlCol="0">
            <a:spAutoFit/>
          </a:bodyPr>
          <a:lstStyle/>
          <a:p>
            <a:r>
              <a:rPr lang="en-AU" sz="3600" b="1" dirty="0">
                <a:solidFill>
                  <a:srgbClr val="B51807"/>
                </a:solidFill>
              </a:rPr>
              <a:t>MHW definition: Hobday et al., (2016)</a:t>
            </a:r>
            <a:endParaRPr lang="en-AU" sz="4000" u="sng" dirty="0"/>
          </a:p>
        </p:txBody>
      </p:sp>
      <p:sp>
        <p:nvSpPr>
          <p:cNvPr id="28" name="Rectangle 27"/>
          <p:cNvSpPr/>
          <p:nvPr/>
        </p:nvSpPr>
        <p:spPr>
          <a:xfrm>
            <a:off x="436124" y="5151041"/>
            <a:ext cx="12222000" cy="1206202"/>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29" name="TextBox 28"/>
          <p:cNvSpPr txBox="1"/>
          <p:nvPr/>
        </p:nvSpPr>
        <p:spPr>
          <a:xfrm>
            <a:off x="762294" y="5107905"/>
            <a:ext cx="10718800" cy="1154932"/>
          </a:xfrm>
          <a:prstGeom prst="rect">
            <a:avLst/>
          </a:prstGeom>
          <a:noFill/>
        </p:spPr>
        <p:txBody>
          <a:bodyPr wrap="square" rtlCol="0">
            <a:spAutoFit/>
          </a:bodyPr>
          <a:lstStyle/>
          <a:p>
            <a:r>
              <a:rPr lang="en-AU" b="1" dirty="0">
                <a:solidFill>
                  <a:schemeClr val="bg1"/>
                </a:solidFill>
              </a:rPr>
              <a:t>I. Introduction</a:t>
            </a:r>
          </a:p>
        </p:txBody>
      </p:sp>
      <p:sp>
        <p:nvSpPr>
          <p:cNvPr id="30" name="Rectangle 29"/>
          <p:cNvSpPr/>
          <p:nvPr/>
        </p:nvSpPr>
        <p:spPr>
          <a:xfrm>
            <a:off x="425116" y="12155132"/>
            <a:ext cx="12225600" cy="1123508"/>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60000"/>
            <a:r>
              <a:rPr lang="en-AU" b="1" dirty="0"/>
              <a:t>II. Questions to address</a:t>
            </a:r>
          </a:p>
        </p:txBody>
      </p:sp>
      <p:sp>
        <p:nvSpPr>
          <p:cNvPr id="32" name="Rectangle 31"/>
          <p:cNvSpPr/>
          <p:nvPr/>
        </p:nvSpPr>
        <p:spPr>
          <a:xfrm>
            <a:off x="401873" y="16942246"/>
            <a:ext cx="12256251" cy="1123508"/>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3" name="TextBox 32"/>
          <p:cNvSpPr txBox="1"/>
          <p:nvPr/>
        </p:nvSpPr>
        <p:spPr>
          <a:xfrm>
            <a:off x="762294" y="16910822"/>
            <a:ext cx="7843039" cy="1154932"/>
          </a:xfrm>
          <a:prstGeom prst="rect">
            <a:avLst/>
          </a:prstGeom>
          <a:noFill/>
        </p:spPr>
        <p:txBody>
          <a:bodyPr wrap="square" rtlCol="0">
            <a:spAutoFit/>
          </a:bodyPr>
          <a:lstStyle/>
          <a:p>
            <a:r>
              <a:rPr lang="en-AU" b="1" dirty="0">
                <a:solidFill>
                  <a:schemeClr val="bg1"/>
                </a:solidFill>
              </a:rPr>
              <a:t>III. Data &amp; Methods</a:t>
            </a:r>
          </a:p>
        </p:txBody>
      </p:sp>
      <p:sp>
        <p:nvSpPr>
          <p:cNvPr id="39" name="L-Shape 38"/>
          <p:cNvSpPr/>
          <p:nvPr/>
        </p:nvSpPr>
        <p:spPr>
          <a:xfrm flipV="1">
            <a:off x="521208" y="6364796"/>
            <a:ext cx="14063472" cy="8823388"/>
          </a:xfrm>
          <a:prstGeom prst="corner">
            <a:avLst>
              <a:gd name="adj1" fmla="val 32659"/>
              <a:gd name="adj2" fmla="val 63671"/>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42" name="TextBox 41"/>
          <p:cNvSpPr txBox="1"/>
          <p:nvPr/>
        </p:nvSpPr>
        <p:spPr>
          <a:xfrm>
            <a:off x="727258" y="6597911"/>
            <a:ext cx="11621513" cy="4785926"/>
          </a:xfrm>
          <a:prstGeom prst="rect">
            <a:avLst/>
          </a:prstGeom>
          <a:noFill/>
        </p:spPr>
        <p:txBody>
          <a:bodyPr wrap="square" rtlCol="0">
            <a:spAutoFit/>
          </a:bodyPr>
          <a:lstStyle/>
          <a:p>
            <a:pPr marL="457200" indent="-457200">
              <a:spcAft>
                <a:spcPts val="1800"/>
              </a:spcAft>
              <a:buFont typeface="Arial" panose="020B0604020202020204" pitchFamily="34" charset="0"/>
              <a:buChar char="•"/>
            </a:pPr>
            <a:r>
              <a:rPr lang="en-AU" sz="2600" dirty="0"/>
              <a:t>Marine Heat Waves (MHWs) are a growing threat to marine ecosystems and fishery industries as oceans warm due to Climate Change.</a:t>
            </a:r>
          </a:p>
          <a:p>
            <a:pPr marL="457200" indent="-457200">
              <a:spcAft>
                <a:spcPts val="1800"/>
              </a:spcAft>
              <a:buFont typeface="Arial" panose="020B0604020202020204" pitchFamily="34" charset="0"/>
              <a:buChar char="•"/>
            </a:pPr>
            <a:r>
              <a:rPr lang="en-AU" sz="2600" dirty="0"/>
              <a:t>MHW research mainly focuses on regional events. Global understanding of MHW behaviour and mechanisms remains limited.</a:t>
            </a:r>
          </a:p>
          <a:p>
            <a:pPr marL="457200" indent="-457200">
              <a:spcAft>
                <a:spcPts val="1800"/>
              </a:spcAft>
              <a:buFont typeface="Arial" panose="020B0604020202020204" pitchFamily="34" charset="0"/>
              <a:buChar char="•"/>
            </a:pPr>
            <a:r>
              <a:rPr lang="en-AU" sz="2600" dirty="0"/>
              <a:t>One global study by Oliver et. Al (2018) addressed it using the NOAA OISST, highlighting the recent increase of MHW exposure during the last 35 years, which was attributed to a change in the mean SST (Oliver et al., 2019)</a:t>
            </a:r>
          </a:p>
          <a:p>
            <a:pPr marL="457200" indent="-457200">
              <a:spcAft>
                <a:spcPts val="1800"/>
              </a:spcAft>
              <a:buFont typeface="Arial" panose="020B0604020202020204" pitchFamily="34" charset="0"/>
              <a:buChar char="•"/>
            </a:pPr>
            <a:r>
              <a:rPr lang="en-AU" sz="2600" dirty="0"/>
              <a:t>However, such global analysis can mask MHW behaviour in coastal areas, where the richest marine ecosystems are located. In addition, results are only based on one satellite SST product.</a:t>
            </a:r>
            <a:endParaRPr lang="en-AU" sz="3200" dirty="0"/>
          </a:p>
        </p:txBody>
      </p:sp>
      <p:sp>
        <p:nvSpPr>
          <p:cNvPr id="43" name="TextBox 42"/>
          <p:cNvSpPr txBox="1"/>
          <p:nvPr/>
        </p:nvSpPr>
        <p:spPr>
          <a:xfrm>
            <a:off x="883868" y="26648241"/>
            <a:ext cx="11676406" cy="104644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AU" sz="2600" dirty="0"/>
              <a:t>Threshold is the </a:t>
            </a:r>
            <a:r>
              <a:rPr lang="en-AU" sz="2600" b="1" dirty="0"/>
              <a:t>90</a:t>
            </a:r>
            <a:r>
              <a:rPr lang="en-AU" sz="2600" b="1" baseline="30000" dirty="0"/>
              <a:t>th</a:t>
            </a:r>
            <a:r>
              <a:rPr lang="en-AU" sz="2600" dirty="0"/>
              <a:t> percentile based on an </a:t>
            </a:r>
            <a:r>
              <a:rPr lang="en-AU" sz="2600" b="1" dirty="0"/>
              <a:t>11 day-window </a:t>
            </a:r>
            <a:r>
              <a:rPr lang="en-AU" sz="2600" dirty="0"/>
              <a:t>climatology</a:t>
            </a:r>
          </a:p>
          <a:p>
            <a:pPr marL="457200" indent="-457200">
              <a:spcAft>
                <a:spcPts val="1200"/>
              </a:spcAft>
              <a:buFont typeface="Arial" panose="020B0604020202020204" pitchFamily="34" charset="0"/>
              <a:buChar char="•"/>
            </a:pPr>
            <a:r>
              <a:rPr lang="en-AU" sz="2600" b="1" dirty="0"/>
              <a:t>Detrended</a:t>
            </a:r>
            <a:r>
              <a:rPr lang="en-AU" sz="2600" dirty="0"/>
              <a:t> timeseries used to derive </a:t>
            </a:r>
            <a:r>
              <a:rPr lang="en-AU" sz="2600" b="1" dirty="0" err="1"/>
              <a:t>climatologies</a:t>
            </a:r>
            <a:r>
              <a:rPr lang="en-AU" sz="2600" b="1" dirty="0"/>
              <a:t> </a:t>
            </a:r>
            <a:r>
              <a:rPr lang="en-AU" sz="2600" dirty="0"/>
              <a:t>(1992-2016)</a:t>
            </a:r>
          </a:p>
        </p:txBody>
      </p:sp>
      <p:sp>
        <p:nvSpPr>
          <p:cNvPr id="44" name="Rectangle 43"/>
          <p:cNvSpPr/>
          <p:nvPr/>
        </p:nvSpPr>
        <p:spPr>
          <a:xfrm>
            <a:off x="13287463" y="5115095"/>
            <a:ext cx="16380000" cy="2322000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dirty="0"/>
          </a:p>
        </p:txBody>
      </p:sp>
      <p:sp>
        <p:nvSpPr>
          <p:cNvPr id="38" name="Rectangle 37"/>
          <p:cNvSpPr/>
          <p:nvPr/>
        </p:nvSpPr>
        <p:spPr>
          <a:xfrm>
            <a:off x="13306308" y="5147169"/>
            <a:ext cx="16308000" cy="1503666"/>
          </a:xfrm>
          <a:prstGeom prst="rect">
            <a:avLst/>
          </a:prstGeom>
          <a:solidFill>
            <a:srgbClr val="B51807"/>
          </a:solidFill>
        </p:spPr>
        <p:style>
          <a:lnRef idx="2">
            <a:schemeClr val="accent1">
              <a:shade val="50000"/>
            </a:schemeClr>
          </a:lnRef>
          <a:fillRef idx="1">
            <a:schemeClr val="accent1"/>
          </a:fillRef>
          <a:effectRef idx="0">
            <a:schemeClr val="accent1"/>
          </a:effectRef>
          <a:fontRef idx="minor">
            <a:schemeClr val="lt1"/>
          </a:fontRef>
        </p:style>
        <p:txBody>
          <a:bodyPr lIns="360000" rtlCol="0" anchor="ctr"/>
          <a:lstStyle/>
          <a:p>
            <a:r>
              <a:rPr lang="en-AU" b="1" dirty="0"/>
              <a:t>IV. Results</a:t>
            </a:r>
          </a:p>
        </p:txBody>
      </p:sp>
      <p:sp>
        <p:nvSpPr>
          <p:cNvPr id="56" name="Rectangle 55"/>
          <p:cNvSpPr/>
          <p:nvPr/>
        </p:nvSpPr>
        <p:spPr>
          <a:xfrm>
            <a:off x="457196" y="38694117"/>
            <a:ext cx="18576000" cy="374400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7" name="Rectangle 56"/>
          <p:cNvSpPr/>
          <p:nvPr/>
        </p:nvSpPr>
        <p:spPr>
          <a:xfrm>
            <a:off x="19617072" y="37676380"/>
            <a:ext cx="9720000" cy="468000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8" name="Rectangle 57"/>
          <p:cNvSpPr/>
          <p:nvPr/>
        </p:nvSpPr>
        <p:spPr>
          <a:xfrm>
            <a:off x="467460" y="38731573"/>
            <a:ext cx="5767641" cy="1284807"/>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60000"/>
            <a:r>
              <a:rPr lang="en-AU" b="1" dirty="0"/>
              <a:t>V. Summary</a:t>
            </a:r>
          </a:p>
        </p:txBody>
      </p:sp>
      <p:sp>
        <p:nvSpPr>
          <p:cNvPr id="59" name="Rectangle 58"/>
          <p:cNvSpPr/>
          <p:nvPr/>
        </p:nvSpPr>
        <p:spPr>
          <a:xfrm>
            <a:off x="19702992" y="37700591"/>
            <a:ext cx="9684000" cy="1123508"/>
          </a:xfrm>
          <a:prstGeom prst="rect">
            <a:avLst/>
          </a:prstGeom>
          <a:solidFill>
            <a:srgbClr val="B5180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360000"/>
            <a:r>
              <a:rPr lang="en-AU" b="1" dirty="0"/>
              <a:t>References</a:t>
            </a:r>
          </a:p>
        </p:txBody>
      </p:sp>
      <p:sp>
        <p:nvSpPr>
          <p:cNvPr id="60" name="TextBox 59"/>
          <p:cNvSpPr txBox="1"/>
          <p:nvPr/>
        </p:nvSpPr>
        <p:spPr>
          <a:xfrm>
            <a:off x="648997" y="39340843"/>
            <a:ext cx="18192398" cy="3016210"/>
          </a:xfrm>
          <a:prstGeom prst="rect">
            <a:avLst/>
          </a:prstGeom>
          <a:noFill/>
        </p:spPr>
        <p:txBody>
          <a:bodyPr wrap="square" rtlCol="0">
            <a:spAutoFit/>
          </a:bodyPr>
          <a:lstStyle/>
          <a:p>
            <a:pPr marL="457200" indent="-457200">
              <a:spcAft>
                <a:spcPts val="1200"/>
              </a:spcAft>
              <a:buFont typeface="Arial" panose="020B0604020202020204" pitchFamily="34" charset="0"/>
              <a:buChar char="•"/>
            </a:pPr>
            <a:r>
              <a:rPr lang="en-AU" sz="3200" dirty="0"/>
              <a:t>Increases in MHW exposure lead to increases in both short-term (individual events) and long-term MHW heat stress</a:t>
            </a:r>
          </a:p>
          <a:p>
            <a:pPr marL="457200" indent="-457200">
              <a:spcAft>
                <a:spcPts val="1200"/>
              </a:spcAft>
              <a:buFont typeface="Arial" panose="020B0604020202020204" pitchFamily="34" charset="0"/>
              <a:buChar char="•"/>
            </a:pPr>
            <a:r>
              <a:rPr lang="en-AU" sz="3200" dirty="0"/>
              <a:t>Changes in long-term SST were the main driver of these observed trends</a:t>
            </a:r>
          </a:p>
          <a:p>
            <a:pPr marL="457200" indent="-457200">
              <a:spcAft>
                <a:spcPts val="1200"/>
              </a:spcAft>
              <a:buFont typeface="Arial" panose="020B0604020202020204" pitchFamily="34" charset="0"/>
              <a:buChar char="•"/>
            </a:pPr>
            <a:r>
              <a:rPr lang="en-AU" sz="3200" dirty="0"/>
              <a:t>The impact of long-term SST rise was enhanced for extreme events</a:t>
            </a:r>
          </a:p>
          <a:p>
            <a:pPr marL="457200" indent="-457200">
              <a:spcAft>
                <a:spcPts val="1200"/>
              </a:spcAft>
              <a:buFont typeface="Arial" panose="020B0604020202020204" pitchFamily="34" charset="0"/>
              <a:buChar char="•"/>
            </a:pPr>
            <a:r>
              <a:rPr lang="en-AU" sz="3200" dirty="0"/>
              <a:t>Overall very good agreement between all SST products</a:t>
            </a:r>
          </a:p>
        </p:txBody>
      </p:sp>
      <p:sp>
        <p:nvSpPr>
          <p:cNvPr id="22" name="Rectangle 21"/>
          <p:cNvSpPr/>
          <p:nvPr/>
        </p:nvSpPr>
        <p:spPr>
          <a:xfrm>
            <a:off x="13306308" y="6676325"/>
            <a:ext cx="16308000" cy="524373"/>
          </a:xfrm>
          <a:prstGeom prst="rect">
            <a:avLst/>
          </a:prstGeom>
          <a:solidFill>
            <a:srgbClr val="FDC0BB"/>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b="1" dirty="0">
                <a:solidFill>
                  <a:schemeClr val="tx1"/>
                </a:solidFill>
              </a:rPr>
              <a:t>A. Mean State</a:t>
            </a:r>
          </a:p>
        </p:txBody>
      </p:sp>
      <p:sp>
        <p:nvSpPr>
          <p:cNvPr id="81" name="TextBox 80"/>
          <p:cNvSpPr txBox="1"/>
          <p:nvPr/>
        </p:nvSpPr>
        <p:spPr>
          <a:xfrm>
            <a:off x="19702992" y="38967203"/>
            <a:ext cx="9451483" cy="3170099"/>
          </a:xfrm>
          <a:prstGeom prst="rect">
            <a:avLst/>
          </a:prstGeom>
          <a:noFill/>
        </p:spPr>
        <p:txBody>
          <a:bodyPr wrap="square" rtlCol="0">
            <a:spAutoFit/>
          </a:bodyPr>
          <a:lstStyle/>
          <a:p>
            <a:pPr marL="342900" indent="-342900">
              <a:buFont typeface="Arial" panose="020B0604020202020204" pitchFamily="34" charset="0"/>
              <a:buChar char="•"/>
            </a:pPr>
            <a:r>
              <a:rPr lang="en-AU" sz="2000" dirty="0"/>
              <a:t>Hobday, A.J., Alexander, L. V, Perkins, S.E., </a:t>
            </a:r>
            <a:r>
              <a:rPr lang="en-AU" sz="2000" dirty="0" err="1"/>
              <a:t>Smale</a:t>
            </a:r>
            <a:r>
              <a:rPr lang="en-AU" sz="2000" dirty="0"/>
              <a:t>, D.A., Straub, S.C., Oliver, E.C.J., </a:t>
            </a:r>
            <a:r>
              <a:rPr lang="en-AU" sz="2000" dirty="0" err="1"/>
              <a:t>Benthuysen</a:t>
            </a:r>
            <a:r>
              <a:rPr lang="en-AU" sz="2000" dirty="0"/>
              <a:t>,    J.A., Burrows, M.T., </a:t>
            </a:r>
            <a:r>
              <a:rPr lang="en-AU" sz="2000" dirty="0" err="1"/>
              <a:t>Donat</a:t>
            </a:r>
            <a:r>
              <a:rPr lang="en-AU" sz="2000" dirty="0"/>
              <a:t>, M.G., Feng, M., Holbrook, N.J., Moore, P.J., </a:t>
            </a:r>
            <a:r>
              <a:rPr lang="en-AU" sz="2000" dirty="0" err="1"/>
              <a:t>Scannell</a:t>
            </a:r>
            <a:r>
              <a:rPr lang="en-AU" sz="2000" dirty="0"/>
              <a:t>, H.A., Sen Gupta, A., </a:t>
            </a:r>
            <a:r>
              <a:rPr lang="en-AU" sz="2000" dirty="0" err="1"/>
              <a:t>Wernberg</a:t>
            </a:r>
            <a:r>
              <a:rPr lang="en-AU" sz="2000" dirty="0"/>
              <a:t>, T., 2016. A hierarchical approach to defining marine heatwaves. </a:t>
            </a:r>
            <a:r>
              <a:rPr lang="en-AU" sz="2000" dirty="0" err="1"/>
              <a:t>Prog</a:t>
            </a:r>
            <a:r>
              <a:rPr lang="en-AU" sz="2000" dirty="0"/>
              <a:t>. </a:t>
            </a:r>
            <a:r>
              <a:rPr lang="en-AU" sz="2000" dirty="0" err="1"/>
              <a:t>Oceanogr</a:t>
            </a:r>
            <a:r>
              <a:rPr lang="en-AU" sz="2000" dirty="0"/>
              <a:t>. 141, 227–238. doi:10.1016</a:t>
            </a:r>
          </a:p>
          <a:p>
            <a:endParaRPr lang="en-AU" sz="2000" dirty="0"/>
          </a:p>
          <a:p>
            <a:pPr marL="342900" indent="-342900">
              <a:buFont typeface="Arial" panose="020B0604020202020204" pitchFamily="34" charset="0"/>
              <a:buChar char="•"/>
            </a:pPr>
            <a:r>
              <a:rPr lang="en-AU" sz="2000" dirty="0"/>
              <a:t>Oliver, E.C.J., </a:t>
            </a:r>
            <a:r>
              <a:rPr lang="en-AU" sz="2000" dirty="0" err="1"/>
              <a:t>Donat</a:t>
            </a:r>
            <a:r>
              <a:rPr lang="en-AU" sz="2000" dirty="0"/>
              <a:t>, M.G., Burrows, M.T., Moore, P.J., </a:t>
            </a:r>
            <a:r>
              <a:rPr lang="en-AU" sz="2000" dirty="0" err="1"/>
              <a:t>Smale</a:t>
            </a:r>
            <a:r>
              <a:rPr lang="en-AU" sz="2000" dirty="0"/>
              <a:t>, D.A., Alexander, L. V., </a:t>
            </a:r>
            <a:r>
              <a:rPr lang="en-AU" sz="2000" dirty="0" err="1"/>
              <a:t>Benthuysen</a:t>
            </a:r>
            <a:r>
              <a:rPr lang="en-AU" sz="2000" dirty="0"/>
              <a:t>, J.A., Feng, M., Sen Gupta, A., Hobday, A.J., Holbrook, N.J., Perkins-Kirkpatrick, S.E., </a:t>
            </a:r>
            <a:r>
              <a:rPr lang="en-AU" sz="2000" dirty="0" err="1"/>
              <a:t>Scannell</a:t>
            </a:r>
            <a:r>
              <a:rPr lang="en-AU" sz="2000" dirty="0"/>
              <a:t>, H.A., Straub, S.C., </a:t>
            </a:r>
            <a:r>
              <a:rPr lang="en-AU" sz="2000" dirty="0" err="1"/>
              <a:t>Wernberg</a:t>
            </a:r>
            <a:r>
              <a:rPr lang="en-AU" sz="2000" dirty="0"/>
              <a:t>, T., 2018. Longer and more frequent marine heatwaves over the past century. Nat. </a:t>
            </a:r>
            <a:r>
              <a:rPr lang="en-AU" sz="2000" dirty="0" err="1"/>
              <a:t>Commun</a:t>
            </a:r>
            <a:r>
              <a:rPr lang="en-AU" sz="2000" dirty="0"/>
              <a:t>. 9. doi:10.1038/s41467-018-03732-9</a:t>
            </a:r>
          </a:p>
        </p:txBody>
      </p:sp>
      <p:sp>
        <p:nvSpPr>
          <p:cNvPr id="31" name="Rectangle 1">
            <a:extLst>
              <a:ext uri="{FF2B5EF4-FFF2-40B4-BE49-F238E27FC236}">
                <a16:creationId xmlns:a16="http://schemas.microsoft.com/office/drawing/2014/main" id="{BD659CF1-43A1-4550-B171-F3E2FABCC167}"/>
              </a:ext>
            </a:extLst>
          </p:cNvPr>
          <p:cNvSpPr>
            <a:spLocks noChangeArrowheads="1"/>
          </p:cNvSpPr>
          <p:nvPr/>
        </p:nvSpPr>
        <p:spPr bwMode="auto">
          <a:xfrm>
            <a:off x="14386687" y="8211970"/>
            <a:ext cx="80860552"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graphicFrame>
        <p:nvGraphicFramePr>
          <p:cNvPr id="14" name="Table 13">
            <a:extLst>
              <a:ext uri="{FF2B5EF4-FFF2-40B4-BE49-F238E27FC236}">
                <a16:creationId xmlns:a16="http://schemas.microsoft.com/office/drawing/2014/main" id="{C1CC2A2F-0A1D-4D2F-8929-314E641BFB42}"/>
              </a:ext>
            </a:extLst>
          </p:cNvPr>
          <p:cNvGraphicFramePr>
            <a:graphicFrameLocks noGrp="1"/>
          </p:cNvGraphicFramePr>
          <p:nvPr>
            <p:extLst>
              <p:ext uri="{D42A27DB-BD31-4B8C-83A1-F6EECF244321}">
                <p14:modId xmlns:p14="http://schemas.microsoft.com/office/powerpoint/2010/main" val="483902575"/>
              </p:ext>
            </p:extLst>
          </p:nvPr>
        </p:nvGraphicFramePr>
        <p:xfrm>
          <a:off x="672364" y="18330969"/>
          <a:ext cx="11676407" cy="4846320"/>
        </p:xfrm>
        <a:graphic>
          <a:graphicData uri="http://schemas.openxmlformats.org/drawingml/2006/table">
            <a:tbl>
              <a:tblPr/>
              <a:tblGrid>
                <a:gridCol w="3953549">
                  <a:extLst>
                    <a:ext uri="{9D8B030D-6E8A-4147-A177-3AD203B41FA5}">
                      <a16:colId xmlns:a16="http://schemas.microsoft.com/office/drawing/2014/main" val="1442563002"/>
                    </a:ext>
                  </a:extLst>
                </a:gridCol>
                <a:gridCol w="3340579">
                  <a:extLst>
                    <a:ext uri="{9D8B030D-6E8A-4147-A177-3AD203B41FA5}">
                      <a16:colId xmlns:a16="http://schemas.microsoft.com/office/drawing/2014/main" val="2482253825"/>
                    </a:ext>
                  </a:extLst>
                </a:gridCol>
                <a:gridCol w="2585817">
                  <a:extLst>
                    <a:ext uri="{9D8B030D-6E8A-4147-A177-3AD203B41FA5}">
                      <a16:colId xmlns:a16="http://schemas.microsoft.com/office/drawing/2014/main" val="2608469402"/>
                    </a:ext>
                  </a:extLst>
                </a:gridCol>
                <a:gridCol w="1796462">
                  <a:extLst>
                    <a:ext uri="{9D8B030D-6E8A-4147-A177-3AD203B41FA5}">
                      <a16:colId xmlns:a16="http://schemas.microsoft.com/office/drawing/2014/main" val="780604697"/>
                    </a:ext>
                  </a:extLst>
                </a:gridCol>
              </a:tblGrid>
              <a:tr h="776769">
                <a:tc>
                  <a:txBody>
                    <a:bodyPr/>
                    <a:lstStyle/>
                    <a:p>
                      <a:pPr algn="ctr" rtl="0" fontAlgn="t">
                        <a:spcBef>
                          <a:spcPts val="0"/>
                        </a:spcBef>
                        <a:spcAft>
                          <a:spcPts val="0"/>
                        </a:spcAft>
                      </a:pPr>
                      <a:r>
                        <a:rPr lang="en-AU" sz="2400" b="1" i="0" u="none" strike="noStrike" dirty="0">
                          <a:solidFill>
                            <a:srgbClr val="000000"/>
                          </a:solidFill>
                          <a:effectLst/>
                          <a:latin typeface="Calibri" panose="020F0502020204030204" pitchFamily="34" charset="0"/>
                        </a:rPr>
                        <a:t>PRODUCT</a:t>
                      </a:r>
                      <a:endParaRPr lang="en-AU" sz="24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DC0BB"/>
                    </a:solidFill>
                  </a:tcPr>
                </a:tc>
                <a:tc>
                  <a:txBody>
                    <a:bodyPr/>
                    <a:lstStyle/>
                    <a:p>
                      <a:pPr algn="ctr" rtl="0" fontAlgn="t">
                        <a:spcBef>
                          <a:spcPts val="0"/>
                        </a:spcBef>
                        <a:spcAft>
                          <a:spcPts val="0"/>
                        </a:spcAft>
                      </a:pPr>
                      <a:r>
                        <a:rPr lang="en-AU" sz="2400" b="1" i="0" u="none" strike="noStrike" dirty="0">
                          <a:solidFill>
                            <a:srgbClr val="000000"/>
                          </a:solidFill>
                          <a:effectLst/>
                          <a:latin typeface="Calibri" panose="020F0502020204030204" pitchFamily="34" charset="0"/>
                        </a:rPr>
                        <a:t>TIME COVERAGE &amp; RESOLUTION</a:t>
                      </a:r>
                      <a:endParaRPr lang="en-AU" sz="24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DC0BB"/>
                    </a:solidFill>
                  </a:tcPr>
                </a:tc>
                <a:tc>
                  <a:txBody>
                    <a:bodyPr/>
                    <a:lstStyle/>
                    <a:p>
                      <a:pPr algn="ctr" rtl="0" fontAlgn="t">
                        <a:spcBef>
                          <a:spcPts val="0"/>
                        </a:spcBef>
                        <a:spcAft>
                          <a:spcPts val="0"/>
                        </a:spcAft>
                      </a:pPr>
                      <a:r>
                        <a:rPr lang="en-AU" sz="2400" b="1" i="0" u="none" strike="noStrike" dirty="0">
                          <a:solidFill>
                            <a:srgbClr val="000000"/>
                          </a:solidFill>
                          <a:effectLst/>
                          <a:latin typeface="Calibri" panose="020F0502020204030204" pitchFamily="34" charset="0"/>
                        </a:rPr>
                        <a:t>SPATIAL RESOLUTION (°)</a:t>
                      </a:r>
                      <a:endParaRPr lang="en-AU" sz="24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DC0BB"/>
                    </a:solidFill>
                  </a:tcPr>
                </a:tc>
                <a:tc>
                  <a:txBody>
                    <a:bodyPr/>
                    <a:lstStyle/>
                    <a:p>
                      <a:pPr algn="ctr" rtl="0" fontAlgn="t">
                        <a:spcBef>
                          <a:spcPts val="0"/>
                        </a:spcBef>
                        <a:spcAft>
                          <a:spcPts val="0"/>
                        </a:spcAft>
                      </a:pPr>
                      <a:r>
                        <a:rPr lang="en-AU" sz="2400" b="1" i="0" u="none" strike="noStrike" dirty="0">
                          <a:solidFill>
                            <a:srgbClr val="000000"/>
                          </a:solidFill>
                          <a:effectLst/>
                          <a:latin typeface="Calibri" panose="020F0502020204030204" pitchFamily="34" charset="0"/>
                        </a:rPr>
                        <a:t>DEPTH</a:t>
                      </a:r>
                      <a:endParaRPr lang="en-AU" sz="2400" dirty="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solidFill>
                      <a:srgbClr val="FDC0BB"/>
                    </a:solidFill>
                  </a:tcPr>
                </a:tc>
                <a:extLst>
                  <a:ext uri="{0D108BD9-81ED-4DB2-BD59-A6C34878D82A}">
                    <a16:rowId xmlns:a16="http://schemas.microsoft.com/office/drawing/2014/main" val="1826804204"/>
                  </a:ext>
                </a:extLst>
              </a:tr>
              <a:tr h="949384">
                <a:tc>
                  <a:txBody>
                    <a:bodyPr/>
                    <a:lstStyle/>
                    <a:p>
                      <a:pPr algn="ctr" rtl="0" fontAlgn="t">
                        <a:spcBef>
                          <a:spcPts val="0"/>
                        </a:spcBef>
                        <a:spcAft>
                          <a:spcPts val="0"/>
                        </a:spcAft>
                      </a:pPr>
                      <a:r>
                        <a:rPr lang="en-AU" sz="2000" b="1" i="0" u="none" strike="noStrike" dirty="0">
                          <a:solidFill>
                            <a:srgbClr val="000000"/>
                          </a:solidFill>
                          <a:effectLst/>
                          <a:latin typeface="Calibri" panose="020F0502020204030204" pitchFamily="34" charset="0"/>
                        </a:rPr>
                        <a:t>NOAA Optimum Interpolation SST v.2 (OISST)</a:t>
                      </a:r>
                      <a:br>
                        <a:rPr lang="en-AU" sz="2000" b="1" i="0" u="none" strike="noStrike" dirty="0">
                          <a:solidFill>
                            <a:srgbClr val="000000"/>
                          </a:solidFill>
                          <a:effectLst/>
                          <a:latin typeface="Calibri" panose="020F0502020204030204" pitchFamily="34" charset="0"/>
                        </a:rPr>
                      </a:br>
                      <a:endParaRPr lang="en-AU" sz="20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01/09/1981 - present</a:t>
                      </a:r>
                      <a:br>
                        <a:rPr lang="en-AU" sz="2000" b="0" i="0" u="none" strike="noStrike" dirty="0">
                          <a:solidFill>
                            <a:srgbClr val="000000"/>
                          </a:solidFill>
                          <a:effectLst/>
                          <a:latin typeface="Calibri" panose="020F0502020204030204" pitchFamily="34" charset="0"/>
                        </a:rPr>
                      </a:br>
                      <a:r>
                        <a:rPr lang="en-AU" sz="2000" b="0" i="0" u="none" strike="noStrike" dirty="0">
                          <a:solidFill>
                            <a:srgbClr val="000000"/>
                          </a:solidFill>
                          <a:effectLst/>
                          <a:latin typeface="Calibri" panose="020F0502020204030204" pitchFamily="34" charset="0"/>
                        </a:rPr>
                        <a:t>daily</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0.25x0.25</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0.1m</a:t>
                      </a:r>
                      <a:endParaRPr lang="en-AU" sz="200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381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998084406"/>
                  </a:ext>
                </a:extLst>
              </a:tr>
              <a:tr h="949384">
                <a:tc>
                  <a:txBody>
                    <a:bodyPr/>
                    <a:lstStyle/>
                    <a:p>
                      <a:pPr algn="ctr" rtl="0" fontAlgn="t">
                        <a:spcBef>
                          <a:spcPts val="0"/>
                        </a:spcBef>
                        <a:spcAft>
                          <a:spcPts val="0"/>
                        </a:spcAft>
                      </a:pPr>
                      <a:r>
                        <a:rPr lang="en-AU" sz="2000" b="1" i="0" u="none" strike="noStrike" dirty="0">
                          <a:solidFill>
                            <a:srgbClr val="000000"/>
                          </a:solidFill>
                          <a:effectLst/>
                          <a:latin typeface="Calibri" panose="020F0502020204030204" pitchFamily="34" charset="0"/>
                        </a:rPr>
                        <a:t>Merged satellite and in-situ data Global Daily SST (MGD)</a:t>
                      </a:r>
                      <a:br>
                        <a:rPr lang="en-AU" sz="2000" b="1" i="0" u="none" strike="noStrike" dirty="0">
                          <a:solidFill>
                            <a:srgbClr val="000000"/>
                          </a:solidFill>
                          <a:effectLst/>
                          <a:latin typeface="Calibri" panose="020F0502020204030204" pitchFamily="34" charset="0"/>
                        </a:rPr>
                      </a:br>
                      <a:endParaRPr lang="en-AU" sz="20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01/01/1982 - present</a:t>
                      </a:r>
                      <a:br>
                        <a:rPr lang="en-AU" sz="2000" b="0" i="0" u="none" strike="noStrike" dirty="0">
                          <a:solidFill>
                            <a:srgbClr val="000000"/>
                          </a:solidFill>
                          <a:effectLst/>
                          <a:latin typeface="Calibri" panose="020F0502020204030204" pitchFamily="34" charset="0"/>
                        </a:rPr>
                      </a:br>
                      <a:r>
                        <a:rPr lang="en-AU" sz="2000" b="0" i="0" u="none" strike="noStrike" dirty="0">
                          <a:solidFill>
                            <a:srgbClr val="000000"/>
                          </a:solidFill>
                          <a:effectLst/>
                          <a:latin typeface="Calibri" panose="020F0502020204030204" pitchFamily="34" charset="0"/>
                        </a:rPr>
                        <a:t>daily</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0.25x0.25</a:t>
                      </a:r>
                      <a:endParaRPr lang="en-AU" sz="200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foundation</a:t>
                      </a:r>
                      <a:endParaRPr lang="en-AU" sz="200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35911186"/>
                  </a:ext>
                </a:extLst>
              </a:tr>
              <a:tr h="949384">
                <a:tc>
                  <a:txBody>
                    <a:bodyPr/>
                    <a:lstStyle/>
                    <a:p>
                      <a:pPr algn="ctr" rtl="0" fontAlgn="t">
                        <a:spcBef>
                          <a:spcPts val="0"/>
                        </a:spcBef>
                        <a:spcAft>
                          <a:spcPts val="0"/>
                        </a:spcAft>
                      </a:pPr>
                      <a:r>
                        <a:rPr lang="en-AU" sz="2000" b="1" i="0" u="none" strike="noStrike" dirty="0">
                          <a:solidFill>
                            <a:srgbClr val="000000"/>
                          </a:solidFill>
                          <a:effectLst/>
                          <a:latin typeface="Calibri" panose="020F0502020204030204" pitchFamily="34" charset="0"/>
                        </a:rPr>
                        <a:t>Canadian Meteorological </a:t>
                      </a:r>
                      <a:r>
                        <a:rPr lang="en-AU" sz="2000" b="1" i="0" u="none" strike="noStrike" dirty="0" err="1">
                          <a:solidFill>
                            <a:srgbClr val="000000"/>
                          </a:solidFill>
                          <a:effectLst/>
                          <a:latin typeface="Calibri" panose="020F0502020204030204" pitchFamily="34" charset="0"/>
                        </a:rPr>
                        <a:t>Center</a:t>
                      </a:r>
                      <a:r>
                        <a:rPr lang="en-AU" sz="2000" b="1" i="0" u="none" strike="noStrike" dirty="0">
                          <a:solidFill>
                            <a:srgbClr val="000000"/>
                          </a:solidFill>
                          <a:effectLst/>
                          <a:latin typeface="Calibri" panose="020F0502020204030204" pitchFamily="34" charset="0"/>
                        </a:rPr>
                        <a:t> 0.2 degree analysis (CMC)</a:t>
                      </a:r>
                      <a:br>
                        <a:rPr lang="en-AU" sz="2000" b="1" i="0" u="none" strike="noStrike" dirty="0">
                          <a:solidFill>
                            <a:srgbClr val="000000"/>
                          </a:solidFill>
                          <a:effectLst/>
                          <a:latin typeface="Calibri" panose="020F0502020204030204" pitchFamily="34" charset="0"/>
                        </a:rPr>
                      </a:br>
                      <a:endParaRPr lang="en-AU" sz="20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01/09/1991 - 17/03/2017</a:t>
                      </a:r>
                      <a:br>
                        <a:rPr lang="en-AU" sz="2000" b="0" i="0" u="none" strike="noStrike" dirty="0">
                          <a:solidFill>
                            <a:srgbClr val="000000"/>
                          </a:solidFill>
                          <a:effectLst/>
                          <a:latin typeface="Calibri" panose="020F0502020204030204" pitchFamily="34" charset="0"/>
                        </a:rPr>
                      </a:br>
                      <a:r>
                        <a:rPr lang="en-AU" sz="2000" b="0" i="0" u="none" strike="noStrike" dirty="0">
                          <a:solidFill>
                            <a:srgbClr val="000000"/>
                          </a:solidFill>
                          <a:effectLst/>
                          <a:latin typeface="Calibri" panose="020F0502020204030204" pitchFamily="34" charset="0"/>
                        </a:rPr>
                        <a:t>daily</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0.2x0.2</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foundation</a:t>
                      </a:r>
                      <a:endParaRPr lang="en-AU" sz="200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40203616"/>
                  </a:ext>
                </a:extLst>
              </a:tr>
              <a:tr h="949384">
                <a:tc>
                  <a:txBody>
                    <a:bodyPr/>
                    <a:lstStyle/>
                    <a:p>
                      <a:pPr algn="ctr" rtl="0" fontAlgn="t">
                        <a:spcBef>
                          <a:spcPts val="0"/>
                        </a:spcBef>
                        <a:spcAft>
                          <a:spcPts val="0"/>
                        </a:spcAft>
                      </a:pPr>
                      <a:r>
                        <a:rPr lang="fr-FR" sz="2000" b="1" i="0" u="none" strike="noStrike" dirty="0">
                          <a:solidFill>
                            <a:srgbClr val="000000"/>
                          </a:solidFill>
                          <a:effectLst/>
                          <a:latin typeface="Calibri" panose="020F0502020204030204" pitchFamily="34" charset="0"/>
                        </a:rPr>
                        <a:t>ESA SST </a:t>
                      </a:r>
                      <a:r>
                        <a:rPr lang="fr-FR" sz="2000" b="1" i="0" u="none" strike="noStrike" dirty="0" err="1">
                          <a:solidFill>
                            <a:srgbClr val="000000"/>
                          </a:solidFill>
                          <a:effectLst/>
                          <a:latin typeface="Calibri" panose="020F0502020204030204" pitchFamily="34" charset="0"/>
                        </a:rPr>
                        <a:t>Climate</a:t>
                      </a:r>
                      <a:r>
                        <a:rPr lang="fr-FR" sz="2000" b="1" i="0" u="none" strike="noStrike" dirty="0">
                          <a:solidFill>
                            <a:srgbClr val="000000"/>
                          </a:solidFill>
                          <a:effectLst/>
                          <a:latin typeface="Calibri" panose="020F0502020204030204" pitchFamily="34" charset="0"/>
                        </a:rPr>
                        <a:t> Change Initiative record v2.1 (CCI)</a:t>
                      </a:r>
                      <a:br>
                        <a:rPr lang="fr-FR" sz="2000" b="1" i="0" u="none" strike="noStrike" dirty="0">
                          <a:solidFill>
                            <a:srgbClr val="000000"/>
                          </a:solidFill>
                          <a:effectLst/>
                          <a:latin typeface="Calibri" panose="020F0502020204030204" pitchFamily="34" charset="0"/>
                        </a:rPr>
                      </a:br>
                      <a:endParaRPr lang="fr-FR" sz="2000" dirty="0">
                        <a:effectLst/>
                      </a:endParaRPr>
                    </a:p>
                  </a:txBody>
                  <a:tcPr marL="68580" marR="68580" anchor="ctr">
                    <a:lnL w="381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a:solidFill>
                            <a:srgbClr val="000000"/>
                          </a:solidFill>
                          <a:effectLst/>
                          <a:latin typeface="Calibri" panose="020F0502020204030204" pitchFamily="34" charset="0"/>
                        </a:rPr>
                        <a:t>01/09/1981 - 31/12/2016</a:t>
                      </a:r>
                      <a:br>
                        <a:rPr lang="en-AU" sz="2000" b="0" i="0" u="none" strike="noStrike">
                          <a:solidFill>
                            <a:srgbClr val="000000"/>
                          </a:solidFill>
                          <a:effectLst/>
                          <a:latin typeface="Calibri" panose="020F0502020204030204" pitchFamily="34" charset="0"/>
                        </a:rPr>
                      </a:br>
                      <a:r>
                        <a:rPr lang="en-AU" sz="2000" b="0" i="0" u="none" strike="noStrike">
                          <a:solidFill>
                            <a:srgbClr val="000000"/>
                          </a:solidFill>
                          <a:effectLst/>
                          <a:latin typeface="Calibri" panose="020F0502020204030204" pitchFamily="34" charset="0"/>
                        </a:rPr>
                        <a:t>daily</a:t>
                      </a:r>
                      <a:endParaRPr lang="en-AU" sz="200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0.05x0.05</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tc>
                  <a:txBody>
                    <a:bodyPr/>
                    <a:lstStyle/>
                    <a:p>
                      <a:pPr algn="ctr" rtl="0" fontAlgn="t">
                        <a:spcBef>
                          <a:spcPts val="0"/>
                        </a:spcBef>
                        <a:spcAft>
                          <a:spcPts val="0"/>
                        </a:spcAft>
                      </a:pPr>
                      <a:r>
                        <a:rPr lang="en-AU" sz="2000" b="0" i="0" u="none" strike="noStrike" dirty="0">
                          <a:solidFill>
                            <a:srgbClr val="000000"/>
                          </a:solidFill>
                          <a:effectLst/>
                          <a:latin typeface="Calibri" panose="020F0502020204030204" pitchFamily="34" charset="0"/>
                        </a:rPr>
                        <a:t>0.2m</a:t>
                      </a:r>
                      <a:endParaRPr lang="en-AU" sz="2000" dirty="0">
                        <a:effectLst/>
                      </a:endParaRPr>
                    </a:p>
                  </a:txBody>
                  <a:tcPr marL="68580" marR="68580" anchor="ctr">
                    <a:lnL w="12700" cap="flat" cmpd="sng" algn="ctr">
                      <a:solidFill>
                        <a:schemeClr val="tx1"/>
                      </a:solidFill>
                      <a:prstDash val="solid"/>
                      <a:round/>
                      <a:headEnd type="none" w="med" len="med"/>
                      <a:tailEnd type="none" w="med" len="med"/>
                    </a:lnL>
                    <a:lnR w="381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381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623099156"/>
                  </a:ext>
                </a:extLst>
              </a:tr>
            </a:tbl>
          </a:graphicData>
        </a:graphic>
      </p:graphicFrame>
      <p:sp>
        <p:nvSpPr>
          <p:cNvPr id="47" name="Rectangle 46">
            <a:extLst>
              <a:ext uri="{FF2B5EF4-FFF2-40B4-BE49-F238E27FC236}">
                <a16:creationId xmlns:a16="http://schemas.microsoft.com/office/drawing/2014/main" id="{45D2841F-359F-4DD7-A763-9D74FDCD9EB2}"/>
              </a:ext>
            </a:extLst>
          </p:cNvPr>
          <p:cNvSpPr/>
          <p:nvPr/>
        </p:nvSpPr>
        <p:spPr>
          <a:xfrm>
            <a:off x="13314330" y="16851022"/>
            <a:ext cx="16308000" cy="524373"/>
          </a:xfrm>
          <a:prstGeom prst="rect">
            <a:avLst/>
          </a:prstGeom>
          <a:solidFill>
            <a:srgbClr val="FDC0BB"/>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b="1" dirty="0">
                <a:solidFill>
                  <a:schemeClr val="tx1"/>
                </a:solidFill>
              </a:rPr>
              <a:t>B. Long-term changes</a:t>
            </a:r>
          </a:p>
        </p:txBody>
      </p:sp>
      <p:sp>
        <p:nvSpPr>
          <p:cNvPr id="40" name="TextBox 39">
            <a:extLst>
              <a:ext uri="{FF2B5EF4-FFF2-40B4-BE49-F238E27FC236}">
                <a16:creationId xmlns:a16="http://schemas.microsoft.com/office/drawing/2014/main" id="{6B729F32-7DAC-4C02-9453-64BA89E698C3}"/>
              </a:ext>
            </a:extLst>
          </p:cNvPr>
          <p:cNvSpPr txBox="1"/>
          <p:nvPr/>
        </p:nvSpPr>
        <p:spPr>
          <a:xfrm>
            <a:off x="13707773" y="15795196"/>
            <a:ext cx="15430080" cy="1015663"/>
          </a:xfrm>
          <a:prstGeom prst="rect">
            <a:avLst/>
          </a:prstGeom>
          <a:noFill/>
        </p:spPr>
        <p:txBody>
          <a:bodyPr wrap="square" rtlCol="0">
            <a:spAutoFit/>
          </a:bodyPr>
          <a:lstStyle/>
          <a:p>
            <a:r>
              <a:rPr lang="en-AU" sz="2000" i="1" dirty="0"/>
              <a:t>Figure 1: Multi-product average of a) mean MHW frequency, b) mean MHW duration, c) mean MHW mean intensity, d) mean MHW days, e) mean MHW cumulated intensity and f) mean MHW yearly cumulated intensity over 1992-2016. Black crosses indicate where MHW metrics values are lower than the standard error</a:t>
            </a:r>
            <a:endParaRPr lang="en-AU" sz="2000" dirty="0"/>
          </a:p>
        </p:txBody>
      </p:sp>
      <p:sp>
        <p:nvSpPr>
          <p:cNvPr id="54" name="TextBox 53">
            <a:extLst>
              <a:ext uri="{FF2B5EF4-FFF2-40B4-BE49-F238E27FC236}">
                <a16:creationId xmlns:a16="http://schemas.microsoft.com/office/drawing/2014/main" id="{B1C2AED5-1230-42F5-9AFD-63C65E903865}"/>
              </a:ext>
            </a:extLst>
          </p:cNvPr>
          <p:cNvSpPr txBox="1"/>
          <p:nvPr/>
        </p:nvSpPr>
        <p:spPr>
          <a:xfrm>
            <a:off x="13762423" y="26305163"/>
            <a:ext cx="15430080" cy="1015663"/>
          </a:xfrm>
          <a:prstGeom prst="rect">
            <a:avLst/>
          </a:prstGeom>
          <a:noFill/>
        </p:spPr>
        <p:txBody>
          <a:bodyPr wrap="square" rtlCol="0">
            <a:spAutoFit/>
          </a:bodyPr>
          <a:lstStyle/>
          <a:p>
            <a:r>
              <a:rPr lang="en-AU" sz="2000" i="1" dirty="0"/>
              <a:t>Figure 2: Multi-product average of a) mean MHW frequency trend, b) mean MHW duration trend, c) mean MHW mean intensity trend, d) mean MHW maximum intensity trend, e) mean MHW cumulated intensity trend and f) mean MHW yearly cumulated intensity trend over 1992-2016. Black crosses indicate where MHW metrics values are lower than the standard error.</a:t>
            </a:r>
          </a:p>
        </p:txBody>
      </p:sp>
      <p:pic>
        <p:nvPicPr>
          <p:cNvPr id="34" name="Picture 33">
            <a:extLst>
              <a:ext uri="{FF2B5EF4-FFF2-40B4-BE49-F238E27FC236}">
                <a16:creationId xmlns:a16="http://schemas.microsoft.com/office/drawing/2014/main" id="{AB43B6F6-71CA-4307-A2D7-B9D629A0F5D7}"/>
              </a:ext>
            </a:extLst>
          </p:cNvPr>
          <p:cNvPicPr>
            <a:picLocks noChangeAspect="1"/>
          </p:cNvPicPr>
          <p:nvPr/>
        </p:nvPicPr>
        <p:blipFill rotWithShape="1">
          <a:blip r:embed="rId5">
            <a:extLst>
              <a:ext uri="{28A0092B-C50C-407E-A947-70E740481C1C}">
                <a14:useLocalDpi xmlns:a14="http://schemas.microsoft.com/office/drawing/2010/main" val="0"/>
              </a:ext>
            </a:extLst>
          </a:blip>
          <a:srcRect l="50000"/>
          <a:stretch/>
        </p:blipFill>
        <p:spPr>
          <a:xfrm>
            <a:off x="13575607" y="17428922"/>
            <a:ext cx="8011598" cy="8513885"/>
          </a:xfrm>
          <a:prstGeom prst="rect">
            <a:avLst/>
          </a:prstGeom>
        </p:spPr>
      </p:pic>
      <p:pic>
        <p:nvPicPr>
          <p:cNvPr id="46" name="Picture 45">
            <a:extLst>
              <a:ext uri="{FF2B5EF4-FFF2-40B4-BE49-F238E27FC236}">
                <a16:creationId xmlns:a16="http://schemas.microsoft.com/office/drawing/2014/main" id="{43CC3296-B393-4FEA-BA9F-568D4CB441D6}"/>
              </a:ext>
            </a:extLst>
          </p:cNvPr>
          <p:cNvPicPr>
            <a:picLocks noChangeAspect="1"/>
          </p:cNvPicPr>
          <p:nvPr/>
        </p:nvPicPr>
        <p:blipFill rotWithShape="1">
          <a:blip r:embed="rId6">
            <a:extLst>
              <a:ext uri="{28A0092B-C50C-407E-A947-70E740481C1C}">
                <a14:useLocalDpi xmlns:a14="http://schemas.microsoft.com/office/drawing/2010/main" val="0"/>
              </a:ext>
            </a:extLst>
          </a:blip>
          <a:srcRect l="51224"/>
          <a:stretch/>
        </p:blipFill>
        <p:spPr>
          <a:xfrm>
            <a:off x="21662699" y="17456371"/>
            <a:ext cx="7593735" cy="8513885"/>
          </a:xfrm>
          <a:prstGeom prst="rect">
            <a:avLst/>
          </a:prstGeom>
        </p:spPr>
      </p:pic>
      <p:pic>
        <p:nvPicPr>
          <p:cNvPr id="49" name="Picture 48">
            <a:extLst>
              <a:ext uri="{FF2B5EF4-FFF2-40B4-BE49-F238E27FC236}">
                <a16:creationId xmlns:a16="http://schemas.microsoft.com/office/drawing/2014/main" id="{BAFF7AA8-EF9A-4630-9288-C921D44E931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543915" y="7418063"/>
            <a:ext cx="15716629" cy="8377133"/>
          </a:xfrm>
          <a:prstGeom prst="rect">
            <a:avLst/>
          </a:prstGeom>
        </p:spPr>
      </p:pic>
      <p:sp>
        <p:nvSpPr>
          <p:cNvPr id="53" name="TextBox 52">
            <a:extLst>
              <a:ext uri="{FF2B5EF4-FFF2-40B4-BE49-F238E27FC236}">
                <a16:creationId xmlns:a16="http://schemas.microsoft.com/office/drawing/2014/main" id="{E365E703-1E7A-4640-BBCE-3B86A74EF175}"/>
              </a:ext>
            </a:extLst>
          </p:cNvPr>
          <p:cNvSpPr txBox="1"/>
          <p:nvPr/>
        </p:nvSpPr>
        <p:spPr>
          <a:xfrm>
            <a:off x="883868" y="23233140"/>
            <a:ext cx="11169984" cy="2430922"/>
          </a:xfrm>
          <a:prstGeom prst="rect">
            <a:avLst/>
          </a:prstGeom>
          <a:noFill/>
        </p:spPr>
        <p:txBody>
          <a:bodyPr wrap="square" rtlCol="0">
            <a:spAutoFit/>
          </a:bodyPr>
          <a:lstStyle/>
          <a:p>
            <a:pPr marL="457200" indent="-457200">
              <a:lnSpc>
                <a:spcPct val="150000"/>
              </a:lnSpc>
              <a:buFont typeface="Arial" panose="020B0604020202020204" pitchFamily="34" charset="0"/>
              <a:buChar char="•"/>
            </a:pPr>
            <a:r>
              <a:rPr lang="en-AU" sz="2600" b="1" dirty="0"/>
              <a:t>Coastal pixels </a:t>
            </a:r>
            <a:r>
              <a:rPr lang="en-AU" sz="2600" dirty="0"/>
              <a:t>from each dataset starting in </a:t>
            </a:r>
            <a:r>
              <a:rPr lang="en-AU" sz="2600" b="1" dirty="0"/>
              <a:t>01/01/1992 to 31/12/2016</a:t>
            </a:r>
          </a:p>
          <a:p>
            <a:pPr marL="457200" indent="-457200">
              <a:lnSpc>
                <a:spcPct val="150000"/>
              </a:lnSpc>
              <a:buFont typeface="Arial" panose="020B0604020202020204" pitchFamily="34" charset="0"/>
              <a:buChar char="•"/>
            </a:pPr>
            <a:r>
              <a:rPr lang="en-AU" sz="2600" b="1" dirty="0"/>
              <a:t>Closest </a:t>
            </a:r>
            <a:r>
              <a:rPr lang="en-AU" sz="2600" dirty="0"/>
              <a:t>CMC and CCI coastal pixels to the 0.25x0.25 grid</a:t>
            </a:r>
          </a:p>
          <a:p>
            <a:pPr marL="457200" indent="-457200">
              <a:lnSpc>
                <a:spcPct val="150000"/>
              </a:lnSpc>
              <a:buFont typeface="Arial" panose="020B0604020202020204" pitchFamily="34" charset="0"/>
              <a:buChar char="•"/>
            </a:pPr>
            <a:r>
              <a:rPr lang="en-AU" sz="2600" b="1" dirty="0"/>
              <a:t>Sea-ice</a:t>
            </a:r>
            <a:r>
              <a:rPr lang="en-AU" sz="2600" dirty="0"/>
              <a:t> contaminated pixels </a:t>
            </a:r>
            <a:r>
              <a:rPr lang="en-AU" sz="2600" b="1" dirty="0"/>
              <a:t>excluded</a:t>
            </a:r>
            <a:r>
              <a:rPr lang="en-AU" sz="2600" dirty="0"/>
              <a:t> from analysis</a:t>
            </a:r>
          </a:p>
          <a:p>
            <a:pPr marL="457200" indent="-457200">
              <a:lnSpc>
                <a:spcPct val="150000"/>
              </a:lnSpc>
              <a:buFont typeface="Arial" panose="020B0604020202020204" pitchFamily="34" charset="0"/>
              <a:buChar char="•"/>
            </a:pPr>
            <a:r>
              <a:rPr lang="en-AU" sz="2600" b="1" dirty="0"/>
              <a:t>Offshore</a:t>
            </a:r>
            <a:r>
              <a:rPr lang="en-AU" sz="2600" dirty="0"/>
              <a:t> pixels chosen </a:t>
            </a:r>
            <a:r>
              <a:rPr lang="en-AU" sz="2600" b="1" dirty="0"/>
              <a:t>80km</a:t>
            </a:r>
            <a:r>
              <a:rPr lang="en-AU" sz="2600" dirty="0"/>
              <a:t> away from coastal pixels </a:t>
            </a:r>
            <a:r>
              <a:rPr lang="en-AU" sz="2600" b="1" dirty="0"/>
              <a:t>normal</a:t>
            </a:r>
            <a:r>
              <a:rPr lang="en-AU" sz="2600" dirty="0"/>
              <a:t> to the coastline</a:t>
            </a:r>
          </a:p>
        </p:txBody>
      </p:sp>
      <p:sp>
        <p:nvSpPr>
          <p:cNvPr id="55" name="Rectangle 54">
            <a:extLst>
              <a:ext uri="{FF2B5EF4-FFF2-40B4-BE49-F238E27FC236}">
                <a16:creationId xmlns:a16="http://schemas.microsoft.com/office/drawing/2014/main" id="{C066C139-57DA-4E70-8E3D-C95DC1DCEF3D}"/>
              </a:ext>
            </a:extLst>
          </p:cNvPr>
          <p:cNvSpPr/>
          <p:nvPr/>
        </p:nvSpPr>
        <p:spPr>
          <a:xfrm>
            <a:off x="425315" y="28297602"/>
            <a:ext cx="29242148" cy="10224000"/>
          </a:xfrm>
          <a:prstGeom prst="rect">
            <a:avLst/>
          </a:prstGeom>
          <a:solidFill>
            <a:srgbClr val="FEE4E2"/>
          </a:solidFill>
          <a:ln w="571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50" name="Rectangle 49">
            <a:extLst>
              <a:ext uri="{FF2B5EF4-FFF2-40B4-BE49-F238E27FC236}">
                <a16:creationId xmlns:a16="http://schemas.microsoft.com/office/drawing/2014/main" id="{3750AC4A-5988-47A6-8709-CDE1C357A1DB}"/>
              </a:ext>
            </a:extLst>
          </p:cNvPr>
          <p:cNvSpPr/>
          <p:nvPr/>
        </p:nvSpPr>
        <p:spPr>
          <a:xfrm>
            <a:off x="467460" y="28308346"/>
            <a:ext cx="29160000" cy="524373"/>
          </a:xfrm>
          <a:prstGeom prst="rect">
            <a:avLst/>
          </a:prstGeom>
          <a:solidFill>
            <a:srgbClr val="FDC0BB"/>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sz="3600" b="1" dirty="0">
                <a:solidFill>
                  <a:schemeClr val="tx1"/>
                </a:solidFill>
              </a:rPr>
              <a:t>C. </a:t>
            </a:r>
            <a:r>
              <a:rPr lang="en-AU" sz="3600" b="1">
                <a:solidFill>
                  <a:schemeClr val="tx1"/>
                </a:solidFill>
              </a:rPr>
              <a:t>Onshore-Offshore comparison2</a:t>
            </a:r>
            <a:endParaRPr lang="en-AU" sz="3600" b="1" dirty="0">
              <a:solidFill>
                <a:schemeClr val="tx1"/>
              </a:solidFill>
            </a:endParaRPr>
          </a:p>
        </p:txBody>
      </p:sp>
      <p:cxnSp>
        <p:nvCxnSpPr>
          <p:cNvPr id="63" name="Straight Connector 62">
            <a:extLst>
              <a:ext uri="{FF2B5EF4-FFF2-40B4-BE49-F238E27FC236}">
                <a16:creationId xmlns:a16="http://schemas.microsoft.com/office/drawing/2014/main" id="{89EA12A5-4E9F-42C7-8234-827C68B81E96}"/>
              </a:ext>
            </a:extLst>
          </p:cNvPr>
          <p:cNvCxnSpPr/>
          <p:nvPr/>
        </p:nvCxnSpPr>
        <p:spPr>
          <a:xfrm>
            <a:off x="414858" y="28287081"/>
            <a:ext cx="12924000" cy="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pic>
        <p:nvPicPr>
          <p:cNvPr id="65" name="Picture 64">
            <a:extLst>
              <a:ext uri="{FF2B5EF4-FFF2-40B4-BE49-F238E27FC236}">
                <a16:creationId xmlns:a16="http://schemas.microsoft.com/office/drawing/2014/main" id="{722023D3-1C34-4FC3-B964-698F6989EF7C}"/>
              </a:ext>
            </a:extLst>
          </p:cNvPr>
          <p:cNvPicPr>
            <a:picLocks noChangeAspect="1"/>
          </p:cNvPicPr>
          <p:nvPr/>
        </p:nvPicPr>
        <p:blipFill rotWithShape="1">
          <a:blip r:embed="rId8">
            <a:extLst>
              <a:ext uri="{28A0092B-C50C-407E-A947-70E740481C1C}">
                <a14:useLocalDpi xmlns:a14="http://schemas.microsoft.com/office/drawing/2010/main" val="0"/>
              </a:ext>
            </a:extLst>
          </a:blip>
          <a:srcRect t="75625"/>
          <a:stretch/>
        </p:blipFill>
        <p:spPr>
          <a:xfrm>
            <a:off x="711216" y="28857058"/>
            <a:ext cx="24840000" cy="3265664"/>
          </a:xfrm>
          <a:prstGeom prst="rect">
            <a:avLst/>
          </a:prstGeom>
        </p:spPr>
      </p:pic>
      <p:pic>
        <p:nvPicPr>
          <p:cNvPr id="67" name="Picture 66">
            <a:extLst>
              <a:ext uri="{FF2B5EF4-FFF2-40B4-BE49-F238E27FC236}">
                <a16:creationId xmlns:a16="http://schemas.microsoft.com/office/drawing/2014/main" id="{C4BF4EB6-A96E-47E3-87E5-0A7C5641A0F8}"/>
              </a:ext>
            </a:extLst>
          </p:cNvPr>
          <p:cNvPicPr>
            <a:picLocks noChangeAspect="1"/>
          </p:cNvPicPr>
          <p:nvPr/>
        </p:nvPicPr>
        <p:blipFill rotWithShape="1">
          <a:blip r:embed="rId9">
            <a:extLst>
              <a:ext uri="{28A0092B-C50C-407E-A947-70E740481C1C}">
                <a14:useLocalDpi xmlns:a14="http://schemas.microsoft.com/office/drawing/2010/main" val="0"/>
              </a:ext>
            </a:extLst>
          </a:blip>
          <a:srcRect t="76385" r="549"/>
          <a:stretch/>
        </p:blipFill>
        <p:spPr>
          <a:xfrm>
            <a:off x="711215" y="32120145"/>
            <a:ext cx="24840000" cy="3163792"/>
          </a:xfrm>
          <a:prstGeom prst="rect">
            <a:avLst/>
          </a:prstGeom>
        </p:spPr>
      </p:pic>
      <p:pic>
        <p:nvPicPr>
          <p:cNvPr id="69" name="Picture 68">
            <a:extLst>
              <a:ext uri="{FF2B5EF4-FFF2-40B4-BE49-F238E27FC236}">
                <a16:creationId xmlns:a16="http://schemas.microsoft.com/office/drawing/2014/main" id="{D6B4F7FD-C868-4AE5-875C-28FD5754FC15}"/>
              </a:ext>
            </a:extLst>
          </p:cNvPr>
          <p:cNvPicPr>
            <a:picLocks noChangeAspect="1"/>
          </p:cNvPicPr>
          <p:nvPr/>
        </p:nvPicPr>
        <p:blipFill rotWithShape="1">
          <a:blip r:embed="rId10">
            <a:extLst>
              <a:ext uri="{28A0092B-C50C-407E-A947-70E740481C1C}">
                <a14:useLocalDpi xmlns:a14="http://schemas.microsoft.com/office/drawing/2010/main" val="0"/>
              </a:ext>
            </a:extLst>
          </a:blip>
          <a:srcRect t="68153"/>
          <a:stretch/>
        </p:blipFill>
        <p:spPr>
          <a:xfrm>
            <a:off x="705607" y="35272288"/>
            <a:ext cx="24840000" cy="3171090"/>
          </a:xfrm>
          <a:prstGeom prst="rect">
            <a:avLst/>
          </a:prstGeom>
        </p:spPr>
      </p:pic>
      <p:sp>
        <p:nvSpPr>
          <p:cNvPr id="41" name="TextBox 40">
            <a:extLst>
              <a:ext uri="{FF2B5EF4-FFF2-40B4-BE49-F238E27FC236}">
                <a16:creationId xmlns:a16="http://schemas.microsoft.com/office/drawing/2014/main" id="{305EB965-2A99-487E-9E37-6BFD8E1B80D3}"/>
              </a:ext>
            </a:extLst>
          </p:cNvPr>
          <p:cNvSpPr txBox="1"/>
          <p:nvPr/>
        </p:nvSpPr>
        <p:spPr>
          <a:xfrm>
            <a:off x="25929786" y="29896230"/>
            <a:ext cx="3618170" cy="6247864"/>
          </a:xfrm>
          <a:prstGeom prst="rect">
            <a:avLst/>
          </a:prstGeom>
          <a:noFill/>
        </p:spPr>
        <p:txBody>
          <a:bodyPr wrap="square" rtlCol="0">
            <a:spAutoFit/>
          </a:bodyPr>
          <a:lstStyle/>
          <a:p>
            <a:r>
              <a:rPr lang="en-AU" sz="2000" i="1" dirty="0"/>
              <a:t>Figure 3: Onshore coastal pixel difference with corresponding offshore pixel of average yearly cumulated intensity average (a-c) and linear trends (d-f) and SST linear trends derived from the OISST (left), MGD (middle) and CMC (right) products. Offshore pixels were retrieved for each product separately being at least 80km away from its corresponding pixel in a normal direction to the coast. MHW algorithms were then applied to offshore pixels following the same methodology as onshore pixels. Offshore pixels associated with several coastal pixels were only paired with the closest coastal pixel. </a:t>
            </a:r>
          </a:p>
        </p:txBody>
      </p:sp>
    </p:spTree>
    <p:extLst>
      <p:ext uri="{BB962C8B-B14F-4D97-AF65-F5344CB8AC3E}">
        <p14:creationId xmlns:p14="http://schemas.microsoft.com/office/powerpoint/2010/main" val="172151343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16461</TotalTime>
  <Words>899</Words>
  <Application>Microsoft Office PowerPoint</Application>
  <PresentationFormat>Custom</PresentationFormat>
  <Paragraphs>58</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 Light</vt:lpstr>
      <vt:lpstr>Calibri</vt:lpstr>
      <vt:lpstr>Office Theme</vt:lpstr>
      <vt:lpstr>PowerPoint Presentation</vt:lpstr>
    </vt:vector>
  </TitlesOfParts>
  <Company>CSIRO</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Marin, Maxime (O&amp;A, IOMRC Crawley)</dc:creator>
  <cp:lastModifiedBy>Marin, Maxime (O&amp;A, IOMRC Crawley)</cp:lastModifiedBy>
  <cp:revision>129</cp:revision>
  <cp:lastPrinted>2018-11-15T01:46:09Z</cp:lastPrinted>
  <dcterms:created xsi:type="dcterms:W3CDTF">2018-11-01T03:45:39Z</dcterms:created>
  <dcterms:modified xsi:type="dcterms:W3CDTF">2020-02-12T08:42:18Z</dcterms:modified>
</cp:coreProperties>
</file>

<file path=docProps/thumbnail.jpeg>
</file>